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6858000" cy="9906000" type="A4"/>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1554" y="-426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AC88C6B-2CBD-420A-ABAA-76CBD5991565}" type="datetimeFigureOut">
              <a:rPr lang="en-GB"/>
              <a:pPr>
                <a:defRPr/>
              </a:pPr>
              <a:t>30/07/2019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84B8F7D-0871-4FC7-98AC-75319B7D7DF6}"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5E069FF-CAA1-4F55-88EF-7E6E4E7E11ED}" type="datetimeFigureOut">
              <a:rPr lang="en-GB"/>
              <a:pPr>
                <a:defRPr/>
              </a:pPr>
              <a:t>30/07/2019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4063B91-22D7-480E-B53F-E3C30AB0683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6"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5F91724-CB05-4BD5-80B1-5592C36551E9}" type="datetimeFigureOut">
              <a:rPr lang="en-GB"/>
              <a:pPr>
                <a:defRPr/>
              </a:pPr>
              <a:t>30/07/2019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C52BC68-66B9-4A82-98A7-20E82F13588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874426C-B602-4416-A30A-BD1FA9D68291}" type="datetimeFigureOut">
              <a:rPr lang="en-GB"/>
              <a:pPr>
                <a:defRPr/>
              </a:pPr>
              <a:t>30/07/2019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763C50D-840D-46A3-8E95-27A94998FCC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350D27B-306C-4A85-9CAA-157C30CAAF99}" type="datetimeFigureOut">
              <a:rPr lang="en-GB"/>
              <a:pPr>
                <a:defRPr/>
              </a:pPr>
              <a:t>30/07/2019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758F87C-0367-4782-AECE-A0680C7B056C}"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C17A64C4-EDF2-4E84-AF57-F7CEFB2E874D}" type="datetimeFigureOut">
              <a:rPr lang="en-GB"/>
              <a:pPr>
                <a:defRPr/>
              </a:pPr>
              <a:t>30/07/2019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EB407A8-D501-4C98-9526-A20E76D9D00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89F6C029-AEA6-4948-9FB4-CA404BB8EA07}" type="datetimeFigureOut">
              <a:rPr lang="en-GB"/>
              <a:pPr>
                <a:defRPr/>
              </a:pPr>
              <a:t>30/07/2019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B108E42-31E7-4E03-B57E-EDEFA42BC7E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53E7B08-F448-4136-B22A-98EFCAEED216}" type="datetimeFigureOut">
              <a:rPr lang="en-GB"/>
              <a:pPr>
                <a:defRPr/>
              </a:pPr>
              <a:t>30/07/2019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29108B8-C597-45C4-BBA1-4484EBE73FA0}"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BC2D049-ED13-4AEE-8437-5EDCBB39ECA3}" type="datetimeFigureOut">
              <a:rPr lang="en-GB"/>
              <a:pPr>
                <a:defRPr/>
              </a:pPr>
              <a:t>30/07/2019</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E3D3D2E-B22E-4507-94D6-BC39018A19A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39DE5F6-AAB4-49E4-BD61-2BAAD751B73D}" type="datetimeFigureOut">
              <a:rPr lang="en-GB"/>
              <a:pPr>
                <a:defRPr/>
              </a:pPr>
              <a:t>30/07/2019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F9A6917-9ABA-41D1-89A0-BC007BA1ACF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DA2F622-B870-4D5C-938C-96F42D83AC75}" type="datetimeFigureOut">
              <a:rPr lang="en-GB"/>
              <a:pPr>
                <a:defRPr/>
              </a:pPr>
              <a:t>30/07/2019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ECDDAF9-DDC4-4351-B0A3-16109D713A8E}"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3BA646D-8BA9-4BBE-90FE-C9D3AA98550F}" type="datetimeFigureOut">
              <a:rPr lang="en-GB"/>
              <a:pPr>
                <a:defRPr/>
              </a:pPr>
              <a:t>30/07/2019</a:t>
            </a:fld>
            <a:endParaRPr lang="en-GB"/>
          </a:p>
        </p:txBody>
      </p:sp>
      <p:sp>
        <p:nvSpPr>
          <p:cNvPr id="5" name="Footer Placeholder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9337656-C2E8-48C7-AD04-5697C3133F3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v.uk/get-vehicle-information-from-dvla" TargetMode="External"/><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nottingham.ac.uk/estates/documents/security/trafficregulations.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Text Box 36"/>
          <p:cNvSpPr txBox="1">
            <a:spLocks noChangeArrowheads="1"/>
          </p:cNvSpPr>
          <p:nvPr/>
        </p:nvSpPr>
        <p:spPr bwMode="auto">
          <a:xfrm>
            <a:off x="115888" y="3872880"/>
            <a:ext cx="6626225" cy="794544"/>
          </a:xfrm>
          <a:prstGeom prst="rect">
            <a:avLst/>
          </a:prstGeom>
          <a:solidFill>
            <a:srgbClr val="FFFFFF"/>
          </a:solidFill>
          <a:ln w="9525">
            <a:solidFill>
              <a:srgbClr val="000000"/>
            </a:solidFill>
            <a:miter lim="800000"/>
            <a:headEnd/>
            <a:tailEnd/>
          </a:ln>
        </p:spPr>
        <p:txBody>
          <a:bodyPr/>
          <a:lstStyle/>
          <a:p>
            <a:r>
              <a:rPr lang="en-US" sz="900"/>
              <a:t>                   </a:t>
            </a:r>
            <a:endParaRPr lang="en-US" sz="900">
              <a:latin typeface="Verdana" pitchFamily="34" charset="0"/>
            </a:endParaRPr>
          </a:p>
          <a:p>
            <a:endParaRPr lang="en-US" sz="900"/>
          </a:p>
          <a:p>
            <a:endParaRPr lang="en-US" sz="900"/>
          </a:p>
        </p:txBody>
      </p:sp>
      <p:pic>
        <p:nvPicPr>
          <p:cNvPr id="2050" name="Picture 33" descr="UoN-UK-C-M_BlueCMYK"/>
          <p:cNvPicPr>
            <a:picLocks noChangeAspect="1" noChangeArrowheads="1"/>
          </p:cNvPicPr>
          <p:nvPr/>
        </p:nvPicPr>
        <p:blipFill>
          <a:blip r:embed="rId2" cstate="print"/>
          <a:stretch>
            <a:fillRect/>
          </a:stretch>
        </p:blipFill>
        <p:spPr bwMode="auto">
          <a:xfrm>
            <a:off x="5157788" y="58521"/>
            <a:ext cx="1536700" cy="683058"/>
          </a:xfrm>
          <a:prstGeom prst="rect">
            <a:avLst/>
          </a:prstGeom>
          <a:noFill/>
          <a:ln w="9525">
            <a:noFill/>
            <a:miter lim="800000"/>
            <a:headEnd/>
            <a:tailEnd/>
          </a:ln>
        </p:spPr>
      </p:pic>
      <p:sp>
        <p:nvSpPr>
          <p:cNvPr id="2055" name="TextBox 37"/>
          <p:cNvSpPr txBox="1">
            <a:spLocks noChangeArrowheads="1"/>
          </p:cNvSpPr>
          <p:nvPr/>
        </p:nvSpPr>
        <p:spPr bwMode="auto">
          <a:xfrm>
            <a:off x="115888" y="160586"/>
            <a:ext cx="4826000" cy="615950"/>
          </a:xfrm>
          <a:prstGeom prst="rect">
            <a:avLst/>
          </a:prstGeom>
          <a:noFill/>
          <a:ln w="9525">
            <a:noFill/>
            <a:miter lim="800000"/>
            <a:headEnd/>
            <a:tailEnd/>
          </a:ln>
        </p:spPr>
        <p:txBody>
          <a:bodyPr>
            <a:spAutoFit/>
          </a:bodyPr>
          <a:lstStyle/>
          <a:p>
            <a:pPr>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pPr>
            <a:r>
              <a:rPr lang="en-GB" sz="1250" b="1" dirty="0">
                <a:solidFill>
                  <a:srgbClr val="0070C0"/>
                </a:solidFill>
                <a:latin typeface="Verdana" pitchFamily="34" charset="0"/>
                <a:cs typeface="Times New Roman" pitchFamily="18" charset="0"/>
              </a:rPr>
              <a:t>THE UNIVERSITY OF NOTTINGHAM</a:t>
            </a:r>
            <a:endParaRPr lang="en-GB" sz="1250" b="1" u="sng" dirty="0">
              <a:solidFill>
                <a:srgbClr val="0070C0"/>
              </a:solidFill>
              <a:latin typeface="Times New Roman" pitchFamily="18" charset="0"/>
              <a:cs typeface="Times New Roman" pitchFamily="18" charset="0"/>
            </a:endParaRPr>
          </a:p>
          <a:p>
            <a:pPr eaLnBrk="0" hangingPunct="0">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pPr>
            <a:r>
              <a:rPr lang="en-GB" sz="1250" b="1" dirty="0">
                <a:solidFill>
                  <a:srgbClr val="0070C0"/>
                </a:solidFill>
                <a:latin typeface="Verdana" pitchFamily="34" charset="0"/>
                <a:ea typeface="Times New Roman" pitchFamily="18" charset="0"/>
                <a:cs typeface="Courier New" pitchFamily="49" charset="0"/>
              </a:rPr>
              <a:t>ASSOCIATES PERMIT APPLICATION FORM</a:t>
            </a:r>
            <a:endParaRPr lang="en-GB" sz="1250" dirty="0">
              <a:solidFill>
                <a:srgbClr val="0070C0"/>
              </a:solidFill>
            </a:endParaRPr>
          </a:p>
          <a:p>
            <a:pPr>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defRPr/>
            </a:pPr>
            <a:endParaRPr lang="en-GB" sz="900" dirty="0">
              <a:latin typeface="Calibri" pitchFamily="34" charset="0"/>
            </a:endParaRPr>
          </a:p>
        </p:txBody>
      </p:sp>
      <p:sp>
        <p:nvSpPr>
          <p:cNvPr id="2057" name="TextBox 40"/>
          <p:cNvSpPr txBox="1">
            <a:spLocks noChangeArrowheads="1"/>
          </p:cNvSpPr>
          <p:nvPr/>
        </p:nvSpPr>
        <p:spPr bwMode="auto">
          <a:xfrm>
            <a:off x="116632" y="2130524"/>
            <a:ext cx="765175" cy="231775"/>
          </a:xfrm>
          <a:prstGeom prst="rect">
            <a:avLst/>
          </a:prstGeom>
          <a:noFill/>
          <a:ln w="9525">
            <a:noFill/>
            <a:miter lim="800000"/>
            <a:headEnd/>
            <a:tailEnd/>
          </a:ln>
        </p:spPr>
        <p:txBody>
          <a:bodyPr wrap="none">
            <a:spAutoFit/>
          </a:bodyPr>
          <a:lstStyle/>
          <a:p>
            <a:r>
              <a:rPr lang="en-GB" sz="900" dirty="0">
                <a:latin typeface="Verdana" pitchFamily="34" charset="0"/>
              </a:rPr>
              <a:t>SURNAME</a:t>
            </a:r>
          </a:p>
        </p:txBody>
      </p:sp>
      <p:sp>
        <p:nvSpPr>
          <p:cNvPr id="2058" name="TextBox 41"/>
          <p:cNvSpPr txBox="1">
            <a:spLocks noChangeArrowheads="1"/>
          </p:cNvSpPr>
          <p:nvPr/>
        </p:nvSpPr>
        <p:spPr bwMode="auto">
          <a:xfrm>
            <a:off x="116632" y="2418556"/>
            <a:ext cx="1016000" cy="231775"/>
          </a:xfrm>
          <a:prstGeom prst="rect">
            <a:avLst/>
          </a:prstGeom>
          <a:noFill/>
          <a:ln w="9525">
            <a:noFill/>
            <a:miter lim="800000"/>
            <a:headEnd/>
            <a:tailEnd/>
          </a:ln>
        </p:spPr>
        <p:txBody>
          <a:bodyPr wrap="none">
            <a:spAutoFit/>
          </a:bodyPr>
          <a:lstStyle/>
          <a:p>
            <a:r>
              <a:rPr lang="en-GB" sz="900" dirty="0">
                <a:latin typeface="Verdana" pitchFamily="34" charset="0"/>
              </a:rPr>
              <a:t>FORENAME(S)</a:t>
            </a:r>
          </a:p>
        </p:txBody>
      </p:sp>
      <p:sp>
        <p:nvSpPr>
          <p:cNvPr id="2059" name="TextBox 43"/>
          <p:cNvSpPr txBox="1">
            <a:spLocks noChangeArrowheads="1"/>
          </p:cNvSpPr>
          <p:nvPr/>
        </p:nvSpPr>
        <p:spPr bwMode="auto">
          <a:xfrm>
            <a:off x="116632" y="2706588"/>
            <a:ext cx="936625" cy="230188"/>
          </a:xfrm>
          <a:prstGeom prst="rect">
            <a:avLst/>
          </a:prstGeom>
          <a:noFill/>
          <a:ln w="9525">
            <a:noFill/>
            <a:miter lim="800000"/>
            <a:headEnd/>
            <a:tailEnd/>
          </a:ln>
        </p:spPr>
        <p:txBody>
          <a:bodyPr>
            <a:spAutoFit/>
          </a:bodyPr>
          <a:lstStyle/>
          <a:p>
            <a:r>
              <a:rPr lang="en-GB" sz="900" dirty="0">
                <a:latin typeface="Verdana" pitchFamily="34" charset="0"/>
              </a:rPr>
              <a:t>TITLE</a:t>
            </a:r>
          </a:p>
        </p:txBody>
      </p:sp>
      <p:sp>
        <p:nvSpPr>
          <p:cNvPr id="2060" name="TextBox 46"/>
          <p:cNvSpPr txBox="1">
            <a:spLocks noChangeArrowheads="1"/>
          </p:cNvSpPr>
          <p:nvPr/>
        </p:nvSpPr>
        <p:spPr bwMode="auto">
          <a:xfrm>
            <a:off x="3356992" y="2058516"/>
            <a:ext cx="1067920" cy="338554"/>
          </a:xfrm>
          <a:prstGeom prst="rect">
            <a:avLst/>
          </a:prstGeom>
          <a:noFill/>
          <a:ln w="9525">
            <a:noFill/>
            <a:miter lim="800000"/>
            <a:headEnd/>
            <a:tailEnd/>
          </a:ln>
        </p:spPr>
        <p:txBody>
          <a:bodyPr wrap="none">
            <a:spAutoFit/>
          </a:bodyPr>
          <a:lstStyle/>
          <a:p>
            <a:pPr algn="ctr"/>
            <a:r>
              <a:rPr lang="en-GB" sz="800" dirty="0">
                <a:latin typeface="Verdana" pitchFamily="34" charset="0"/>
              </a:rPr>
              <a:t>COMPANY NAME </a:t>
            </a:r>
          </a:p>
          <a:p>
            <a:pPr algn="ctr"/>
            <a:r>
              <a:rPr lang="en-GB" sz="800" dirty="0">
                <a:latin typeface="Verdana" pitchFamily="34" charset="0"/>
              </a:rPr>
              <a:t>(IF APPLICABLE)</a:t>
            </a:r>
          </a:p>
        </p:txBody>
      </p:sp>
      <p:sp>
        <p:nvSpPr>
          <p:cNvPr id="2061" name="Text Box 36"/>
          <p:cNvSpPr txBox="1">
            <a:spLocks noChangeArrowheads="1"/>
          </p:cNvSpPr>
          <p:nvPr/>
        </p:nvSpPr>
        <p:spPr bwMode="auto">
          <a:xfrm>
            <a:off x="4696668" y="2418854"/>
            <a:ext cx="2044700" cy="215726"/>
          </a:xfrm>
          <a:prstGeom prst="rect">
            <a:avLst/>
          </a:prstGeom>
          <a:solidFill>
            <a:srgbClr val="FFFFFF"/>
          </a:solidFill>
          <a:ln w="9525">
            <a:solidFill>
              <a:srgbClr val="000000"/>
            </a:solidFill>
            <a:miter lim="800000"/>
            <a:headEnd/>
            <a:tailEnd/>
          </a:ln>
        </p:spPr>
        <p:txBody>
          <a:bodyPr/>
          <a:lstStyle/>
          <a:p>
            <a:endParaRPr lang="en-US" sz="900"/>
          </a:p>
        </p:txBody>
      </p:sp>
      <p:sp>
        <p:nvSpPr>
          <p:cNvPr id="2062" name="TextBox 51"/>
          <p:cNvSpPr txBox="1">
            <a:spLocks noChangeArrowheads="1"/>
          </p:cNvSpPr>
          <p:nvPr/>
        </p:nvSpPr>
        <p:spPr bwMode="auto">
          <a:xfrm>
            <a:off x="3357563" y="2368034"/>
            <a:ext cx="1439862" cy="215444"/>
          </a:xfrm>
          <a:prstGeom prst="rect">
            <a:avLst/>
          </a:prstGeom>
          <a:noFill/>
          <a:ln w="9525">
            <a:noFill/>
            <a:miter lim="800000"/>
            <a:headEnd/>
            <a:tailEnd/>
          </a:ln>
        </p:spPr>
        <p:txBody>
          <a:bodyPr>
            <a:spAutoFit/>
          </a:bodyPr>
          <a:lstStyle/>
          <a:p>
            <a:r>
              <a:rPr lang="en-GB" sz="800" dirty="0" smtClean="0">
                <a:latin typeface="Verdana" pitchFamily="34" charset="0"/>
              </a:rPr>
              <a:t>EMAIL ADDRESS</a:t>
            </a:r>
            <a:endParaRPr lang="en-GB" sz="800" dirty="0">
              <a:latin typeface="Verdana" pitchFamily="34" charset="0"/>
            </a:endParaRPr>
          </a:p>
        </p:txBody>
      </p:sp>
      <p:sp>
        <p:nvSpPr>
          <p:cNvPr id="2063" name="TextBox 54"/>
          <p:cNvSpPr txBox="1">
            <a:spLocks noChangeArrowheads="1"/>
          </p:cNvSpPr>
          <p:nvPr/>
        </p:nvSpPr>
        <p:spPr bwMode="auto">
          <a:xfrm>
            <a:off x="4005064" y="4379391"/>
            <a:ext cx="1032655" cy="230832"/>
          </a:xfrm>
          <a:prstGeom prst="rect">
            <a:avLst/>
          </a:prstGeom>
          <a:noFill/>
          <a:ln w="9525">
            <a:noFill/>
            <a:miter lim="800000"/>
            <a:headEnd/>
            <a:tailEnd/>
          </a:ln>
        </p:spPr>
        <p:txBody>
          <a:bodyPr wrap="none">
            <a:spAutoFit/>
          </a:bodyPr>
          <a:lstStyle/>
          <a:p>
            <a:r>
              <a:rPr lang="en-GB" sz="900" dirty="0" smtClean="0">
                <a:latin typeface="Verdana" pitchFamily="34" charset="0"/>
              </a:rPr>
              <a:t>INTERNAL </a:t>
            </a:r>
            <a:r>
              <a:rPr lang="en-GB" sz="900" dirty="0">
                <a:latin typeface="Verdana" pitchFamily="34" charset="0"/>
              </a:rPr>
              <a:t>NO.</a:t>
            </a:r>
          </a:p>
        </p:txBody>
      </p:sp>
      <p:sp>
        <p:nvSpPr>
          <p:cNvPr id="2065" name="TextBox 60"/>
          <p:cNvSpPr txBox="1">
            <a:spLocks noChangeArrowheads="1"/>
          </p:cNvSpPr>
          <p:nvPr/>
        </p:nvSpPr>
        <p:spPr bwMode="auto">
          <a:xfrm>
            <a:off x="185738" y="3977654"/>
            <a:ext cx="2019126" cy="230832"/>
          </a:xfrm>
          <a:prstGeom prst="rect">
            <a:avLst/>
          </a:prstGeom>
          <a:noFill/>
          <a:ln w="9525">
            <a:noFill/>
            <a:miter lim="800000"/>
            <a:headEnd/>
            <a:tailEnd/>
          </a:ln>
        </p:spPr>
        <p:txBody>
          <a:bodyPr wrap="square">
            <a:spAutoFit/>
          </a:bodyPr>
          <a:lstStyle/>
          <a:p>
            <a:r>
              <a:rPr lang="en-GB" sz="900" dirty="0" smtClean="0">
                <a:latin typeface="Verdana" pitchFamily="34" charset="0"/>
              </a:rPr>
              <a:t>UNIVERSITY </a:t>
            </a:r>
            <a:r>
              <a:rPr lang="en-GB" sz="900" dirty="0">
                <a:latin typeface="Verdana" pitchFamily="34" charset="0"/>
              </a:rPr>
              <a:t>ADDRESS</a:t>
            </a:r>
          </a:p>
        </p:txBody>
      </p:sp>
      <p:cxnSp>
        <p:nvCxnSpPr>
          <p:cNvPr id="63" name="Straight Connector 62"/>
          <p:cNvCxnSpPr/>
          <p:nvPr/>
        </p:nvCxnSpPr>
        <p:spPr>
          <a:xfrm>
            <a:off x="260350" y="4376117"/>
            <a:ext cx="6048375"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260350" y="4595415"/>
            <a:ext cx="6048375"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69" name="TextBox 38"/>
          <p:cNvSpPr txBox="1">
            <a:spLocks noChangeArrowheads="1"/>
          </p:cNvSpPr>
          <p:nvPr/>
        </p:nvSpPr>
        <p:spPr bwMode="auto">
          <a:xfrm>
            <a:off x="44276" y="1712640"/>
            <a:ext cx="6769100" cy="369887"/>
          </a:xfrm>
          <a:prstGeom prst="rect">
            <a:avLst/>
          </a:prstGeom>
          <a:noFill/>
          <a:ln w="9525">
            <a:noFill/>
            <a:miter lim="800000"/>
            <a:headEnd/>
            <a:tailEnd/>
          </a:ln>
        </p:spPr>
        <p:txBody>
          <a:bodyPr>
            <a:spAutoFit/>
          </a:bodyPr>
          <a:lstStyle/>
          <a:p>
            <a:pPr algn="just">
              <a:tabLst>
                <a:tab pos="-457200" algn="l"/>
                <a:tab pos="457200" algn="l"/>
                <a:tab pos="914400" algn="l"/>
                <a:tab pos="1371600" algn="l"/>
                <a:tab pos="1828800" algn="l"/>
                <a:tab pos="2286000" algn="l"/>
              </a:tabLst>
            </a:pPr>
            <a:r>
              <a:rPr lang="en-GB" sz="900" b="1" dirty="0">
                <a:latin typeface="Verdana" pitchFamily="34" charset="0"/>
                <a:ea typeface="Times New Roman" pitchFamily="18" charset="0"/>
                <a:cs typeface="Courier New" pitchFamily="49" charset="0"/>
              </a:rPr>
              <a:t>Please complete this form in full and return it to:</a:t>
            </a:r>
          </a:p>
          <a:p>
            <a:pPr algn="just">
              <a:tabLst>
                <a:tab pos="-457200" algn="l"/>
                <a:tab pos="457200" algn="l"/>
                <a:tab pos="914400" algn="l"/>
                <a:tab pos="1371600" algn="l"/>
                <a:tab pos="1828800" algn="l"/>
                <a:tab pos="2286000" algn="l"/>
              </a:tabLst>
            </a:pPr>
            <a:r>
              <a:rPr lang="en-GB" sz="900" b="1" dirty="0">
                <a:latin typeface="Verdana" pitchFamily="34" charset="0"/>
                <a:ea typeface="Times New Roman" pitchFamily="18" charset="0"/>
                <a:cs typeface="Courier New" pitchFamily="49" charset="0"/>
              </a:rPr>
              <a:t>Security, </a:t>
            </a:r>
            <a:r>
              <a:rPr lang="en-GB" sz="900" b="1" dirty="0" err="1">
                <a:latin typeface="Verdana" pitchFamily="34" charset="0"/>
                <a:ea typeface="Times New Roman" pitchFamily="18" charset="0"/>
                <a:cs typeface="Courier New" pitchFamily="49" charset="0"/>
              </a:rPr>
              <a:t>Hallward</a:t>
            </a:r>
            <a:r>
              <a:rPr lang="en-GB" sz="900" b="1" dirty="0">
                <a:latin typeface="Verdana" pitchFamily="34" charset="0"/>
                <a:ea typeface="Times New Roman" pitchFamily="18" charset="0"/>
                <a:cs typeface="Courier New" pitchFamily="49" charset="0"/>
              </a:rPr>
              <a:t> Library, University Park, NG7 2RD.</a:t>
            </a:r>
            <a:endParaRPr lang="en-GB" sz="900" dirty="0">
              <a:ea typeface="Times New Roman" pitchFamily="18" charset="0"/>
              <a:cs typeface="Courier New" pitchFamily="49" charset="0"/>
            </a:endParaRPr>
          </a:p>
        </p:txBody>
      </p:sp>
      <p:sp>
        <p:nvSpPr>
          <p:cNvPr id="2077" name="Text Box 36"/>
          <p:cNvSpPr txBox="1">
            <a:spLocks noChangeArrowheads="1"/>
          </p:cNvSpPr>
          <p:nvPr/>
        </p:nvSpPr>
        <p:spPr bwMode="auto">
          <a:xfrm>
            <a:off x="1268413" y="2130822"/>
            <a:ext cx="2044700" cy="215726"/>
          </a:xfrm>
          <a:prstGeom prst="rect">
            <a:avLst/>
          </a:prstGeom>
          <a:solidFill>
            <a:srgbClr val="FFFFFF"/>
          </a:solidFill>
          <a:ln w="9525">
            <a:solidFill>
              <a:srgbClr val="000000"/>
            </a:solidFill>
            <a:miter lim="800000"/>
            <a:headEnd/>
            <a:tailEnd/>
          </a:ln>
        </p:spPr>
        <p:txBody>
          <a:bodyPr/>
          <a:lstStyle/>
          <a:p>
            <a:endParaRPr lang="en-US" sz="900"/>
          </a:p>
        </p:txBody>
      </p:sp>
      <p:sp>
        <p:nvSpPr>
          <p:cNvPr id="2078" name="Text Box 36"/>
          <p:cNvSpPr txBox="1">
            <a:spLocks noChangeArrowheads="1"/>
          </p:cNvSpPr>
          <p:nvPr/>
        </p:nvSpPr>
        <p:spPr bwMode="auto">
          <a:xfrm>
            <a:off x="1268413" y="2418854"/>
            <a:ext cx="2044700" cy="215726"/>
          </a:xfrm>
          <a:prstGeom prst="rect">
            <a:avLst/>
          </a:prstGeom>
          <a:solidFill>
            <a:srgbClr val="FFFFFF"/>
          </a:solidFill>
          <a:ln w="9525">
            <a:solidFill>
              <a:srgbClr val="000000"/>
            </a:solidFill>
            <a:miter lim="800000"/>
            <a:headEnd/>
            <a:tailEnd/>
          </a:ln>
        </p:spPr>
        <p:txBody>
          <a:bodyPr/>
          <a:lstStyle/>
          <a:p>
            <a:endParaRPr lang="en-US" sz="900"/>
          </a:p>
        </p:txBody>
      </p:sp>
      <p:sp>
        <p:nvSpPr>
          <p:cNvPr id="2079" name="Text Box 36"/>
          <p:cNvSpPr txBox="1">
            <a:spLocks noChangeArrowheads="1"/>
          </p:cNvSpPr>
          <p:nvPr/>
        </p:nvSpPr>
        <p:spPr bwMode="auto">
          <a:xfrm>
            <a:off x="1268413" y="2706588"/>
            <a:ext cx="2044700" cy="215726"/>
          </a:xfrm>
          <a:prstGeom prst="rect">
            <a:avLst/>
          </a:prstGeom>
          <a:solidFill>
            <a:srgbClr val="FFFFFF"/>
          </a:solidFill>
          <a:ln w="9525">
            <a:solidFill>
              <a:srgbClr val="000000"/>
            </a:solidFill>
            <a:miter lim="800000"/>
            <a:headEnd/>
            <a:tailEnd/>
          </a:ln>
        </p:spPr>
        <p:txBody>
          <a:bodyPr/>
          <a:lstStyle/>
          <a:p>
            <a:endParaRPr lang="en-US" sz="900"/>
          </a:p>
        </p:txBody>
      </p:sp>
      <p:sp>
        <p:nvSpPr>
          <p:cNvPr id="2080" name="Text Box 36"/>
          <p:cNvSpPr txBox="1">
            <a:spLocks noChangeArrowheads="1"/>
          </p:cNvSpPr>
          <p:nvPr/>
        </p:nvSpPr>
        <p:spPr bwMode="auto">
          <a:xfrm>
            <a:off x="4697413" y="2706886"/>
            <a:ext cx="2044700" cy="215726"/>
          </a:xfrm>
          <a:prstGeom prst="rect">
            <a:avLst/>
          </a:prstGeom>
          <a:solidFill>
            <a:srgbClr val="FFFFFF"/>
          </a:solidFill>
          <a:ln w="9525">
            <a:solidFill>
              <a:srgbClr val="000000"/>
            </a:solidFill>
            <a:miter lim="800000"/>
            <a:headEnd/>
            <a:tailEnd/>
          </a:ln>
        </p:spPr>
        <p:txBody>
          <a:bodyPr/>
          <a:lstStyle/>
          <a:p>
            <a:endParaRPr lang="en-US" sz="900"/>
          </a:p>
        </p:txBody>
      </p:sp>
      <p:sp>
        <p:nvSpPr>
          <p:cNvPr id="2081" name="Text Box 36"/>
          <p:cNvSpPr txBox="1">
            <a:spLocks noChangeArrowheads="1"/>
          </p:cNvSpPr>
          <p:nvPr/>
        </p:nvSpPr>
        <p:spPr bwMode="auto">
          <a:xfrm>
            <a:off x="4697413" y="2130822"/>
            <a:ext cx="2044700" cy="215726"/>
          </a:xfrm>
          <a:prstGeom prst="rect">
            <a:avLst/>
          </a:prstGeom>
          <a:solidFill>
            <a:srgbClr val="FFFFFF"/>
          </a:solidFill>
          <a:ln w="9525">
            <a:solidFill>
              <a:srgbClr val="000000"/>
            </a:solidFill>
            <a:miter lim="800000"/>
            <a:headEnd/>
            <a:tailEnd/>
          </a:ln>
        </p:spPr>
        <p:txBody>
          <a:bodyPr/>
          <a:lstStyle/>
          <a:p>
            <a:endParaRPr lang="en-US" sz="900"/>
          </a:p>
        </p:txBody>
      </p:sp>
      <p:sp>
        <p:nvSpPr>
          <p:cNvPr id="90" name="TextBox 89"/>
          <p:cNvSpPr txBox="1"/>
          <p:nvPr/>
        </p:nvSpPr>
        <p:spPr>
          <a:xfrm>
            <a:off x="-242888" y="9659938"/>
            <a:ext cx="7704138" cy="261937"/>
          </a:xfrm>
          <a:prstGeom prst="rect">
            <a:avLst/>
          </a:prstGeom>
          <a:noFill/>
        </p:spPr>
        <p:txBody>
          <a:bodyPr>
            <a:spAutoFit/>
          </a:bodyPr>
          <a:lstStyle/>
          <a:p>
            <a:pPr algn="ctr">
              <a:defRPr/>
            </a:pPr>
            <a:r>
              <a:rPr lang="en-GB" sz="1050" b="1" dirty="0">
                <a:latin typeface="Verdana" pitchFamily="34" charset="0"/>
              </a:rPr>
              <a:t>PLEASE TURN OVER FOR AUTHORISATION AND DECLARATIONS</a:t>
            </a:r>
          </a:p>
        </p:txBody>
      </p:sp>
      <p:sp>
        <p:nvSpPr>
          <p:cNvPr id="2083" name="Text Box 36"/>
          <p:cNvSpPr txBox="1">
            <a:spLocks noChangeArrowheads="1"/>
          </p:cNvSpPr>
          <p:nvPr/>
        </p:nvSpPr>
        <p:spPr bwMode="auto">
          <a:xfrm>
            <a:off x="115888" y="4704655"/>
            <a:ext cx="3241675" cy="1111250"/>
          </a:xfrm>
          <a:prstGeom prst="rect">
            <a:avLst/>
          </a:prstGeom>
          <a:solidFill>
            <a:srgbClr val="FFFFFF"/>
          </a:solidFill>
          <a:ln w="9525">
            <a:solidFill>
              <a:srgbClr val="000000"/>
            </a:solidFill>
            <a:miter lim="800000"/>
            <a:headEnd/>
            <a:tailEnd/>
          </a:ln>
        </p:spPr>
        <p:txBody>
          <a:bodyPr/>
          <a:lstStyle/>
          <a:p>
            <a:endParaRPr lang="en-US" sz="900">
              <a:latin typeface="Verdana" pitchFamily="34" charset="0"/>
            </a:endParaRPr>
          </a:p>
          <a:p>
            <a:endParaRPr lang="en-US" sz="900">
              <a:latin typeface="Verdana" pitchFamily="34" charset="0"/>
            </a:endParaRPr>
          </a:p>
        </p:txBody>
      </p:sp>
      <p:cxnSp>
        <p:nvCxnSpPr>
          <p:cNvPr id="94" name="Straight Connector 93"/>
          <p:cNvCxnSpPr/>
          <p:nvPr/>
        </p:nvCxnSpPr>
        <p:spPr>
          <a:xfrm>
            <a:off x="404813" y="5157093"/>
            <a:ext cx="273685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85" name="TextBox 85"/>
          <p:cNvSpPr txBox="1">
            <a:spLocks noChangeArrowheads="1"/>
          </p:cNvSpPr>
          <p:nvPr/>
        </p:nvSpPr>
        <p:spPr bwMode="auto">
          <a:xfrm>
            <a:off x="115888" y="4930080"/>
            <a:ext cx="649287" cy="230188"/>
          </a:xfrm>
          <a:prstGeom prst="rect">
            <a:avLst/>
          </a:prstGeom>
          <a:noFill/>
          <a:ln w="9525">
            <a:noFill/>
            <a:miter lim="800000"/>
            <a:headEnd/>
            <a:tailEnd/>
          </a:ln>
        </p:spPr>
        <p:txBody>
          <a:bodyPr>
            <a:spAutoFit/>
          </a:bodyPr>
          <a:lstStyle/>
          <a:p>
            <a:r>
              <a:rPr lang="en-GB" sz="900"/>
              <a:t>1.</a:t>
            </a:r>
          </a:p>
        </p:txBody>
      </p:sp>
      <p:sp>
        <p:nvSpPr>
          <p:cNvPr id="2086" name="TextBox 89"/>
          <p:cNvSpPr txBox="1">
            <a:spLocks noChangeArrowheads="1"/>
          </p:cNvSpPr>
          <p:nvPr/>
        </p:nvSpPr>
        <p:spPr bwMode="auto">
          <a:xfrm>
            <a:off x="115888" y="5301555"/>
            <a:ext cx="649287" cy="230188"/>
          </a:xfrm>
          <a:prstGeom prst="rect">
            <a:avLst/>
          </a:prstGeom>
          <a:noFill/>
          <a:ln w="9525">
            <a:noFill/>
            <a:miter lim="800000"/>
            <a:headEnd/>
            <a:tailEnd/>
          </a:ln>
        </p:spPr>
        <p:txBody>
          <a:bodyPr>
            <a:spAutoFit/>
          </a:bodyPr>
          <a:lstStyle/>
          <a:p>
            <a:r>
              <a:rPr lang="en-GB" sz="900"/>
              <a:t>2.</a:t>
            </a:r>
          </a:p>
        </p:txBody>
      </p:sp>
      <p:sp>
        <p:nvSpPr>
          <p:cNvPr id="2087" name="TextBox 93"/>
          <p:cNvSpPr txBox="1">
            <a:spLocks noChangeArrowheads="1"/>
          </p:cNvSpPr>
          <p:nvPr/>
        </p:nvSpPr>
        <p:spPr bwMode="auto">
          <a:xfrm>
            <a:off x="115888" y="4664968"/>
            <a:ext cx="3313112" cy="230187"/>
          </a:xfrm>
          <a:prstGeom prst="rect">
            <a:avLst/>
          </a:prstGeom>
          <a:noFill/>
          <a:ln w="9525">
            <a:noFill/>
            <a:miter lim="800000"/>
            <a:headEnd/>
            <a:tailEnd/>
          </a:ln>
        </p:spPr>
        <p:txBody>
          <a:bodyPr>
            <a:spAutoFit/>
          </a:bodyPr>
          <a:lstStyle/>
          <a:p>
            <a:pPr algn="ctr"/>
            <a:r>
              <a:rPr lang="en-GB" sz="900">
                <a:latin typeface="Verdana" pitchFamily="34" charset="0"/>
              </a:rPr>
              <a:t>VEHICLE REG.</a:t>
            </a:r>
          </a:p>
        </p:txBody>
      </p:sp>
      <p:cxnSp>
        <p:nvCxnSpPr>
          <p:cNvPr id="99" name="Straight Connector 98"/>
          <p:cNvCxnSpPr/>
          <p:nvPr/>
        </p:nvCxnSpPr>
        <p:spPr>
          <a:xfrm>
            <a:off x="404813" y="5444430"/>
            <a:ext cx="273685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89" name="Text Box 36"/>
          <p:cNvSpPr txBox="1">
            <a:spLocks noChangeArrowheads="1"/>
          </p:cNvSpPr>
          <p:nvPr/>
        </p:nvSpPr>
        <p:spPr bwMode="auto">
          <a:xfrm>
            <a:off x="3500438" y="4704655"/>
            <a:ext cx="3241675" cy="1111250"/>
          </a:xfrm>
          <a:prstGeom prst="rect">
            <a:avLst/>
          </a:prstGeom>
          <a:solidFill>
            <a:srgbClr val="FFFFFF"/>
          </a:solidFill>
          <a:ln w="9525">
            <a:solidFill>
              <a:srgbClr val="000000"/>
            </a:solidFill>
            <a:miter lim="800000"/>
            <a:headEnd/>
            <a:tailEnd/>
          </a:ln>
        </p:spPr>
        <p:txBody>
          <a:bodyPr/>
          <a:lstStyle/>
          <a:p>
            <a:endParaRPr lang="en-US" sz="900">
              <a:latin typeface="Verdana" pitchFamily="34" charset="0"/>
            </a:endParaRPr>
          </a:p>
          <a:p>
            <a:endParaRPr lang="en-US" sz="900">
              <a:latin typeface="Verdana" pitchFamily="34" charset="0"/>
            </a:endParaRPr>
          </a:p>
        </p:txBody>
      </p:sp>
      <p:sp>
        <p:nvSpPr>
          <p:cNvPr id="2090" name="TextBox 184"/>
          <p:cNvSpPr txBox="1">
            <a:spLocks noChangeArrowheads="1"/>
          </p:cNvSpPr>
          <p:nvPr/>
        </p:nvSpPr>
        <p:spPr bwMode="auto">
          <a:xfrm>
            <a:off x="3500438" y="4664968"/>
            <a:ext cx="3241675" cy="230187"/>
          </a:xfrm>
          <a:prstGeom prst="rect">
            <a:avLst/>
          </a:prstGeom>
          <a:noFill/>
          <a:ln w="9525">
            <a:noFill/>
            <a:miter lim="800000"/>
            <a:headEnd/>
            <a:tailEnd/>
          </a:ln>
        </p:spPr>
        <p:txBody>
          <a:bodyPr>
            <a:spAutoFit/>
          </a:bodyPr>
          <a:lstStyle/>
          <a:p>
            <a:pPr algn="ctr"/>
            <a:r>
              <a:rPr lang="en-GB" sz="900">
                <a:latin typeface="Verdana" pitchFamily="34" charset="0"/>
              </a:rPr>
              <a:t>MAKE OF CAR</a:t>
            </a:r>
          </a:p>
        </p:txBody>
      </p:sp>
      <p:sp>
        <p:nvSpPr>
          <p:cNvPr id="2091" name="Text Box 36"/>
          <p:cNvSpPr txBox="1">
            <a:spLocks noChangeArrowheads="1"/>
          </p:cNvSpPr>
          <p:nvPr/>
        </p:nvSpPr>
        <p:spPr bwMode="auto">
          <a:xfrm>
            <a:off x="115888" y="5888906"/>
            <a:ext cx="3241675" cy="897036"/>
          </a:xfrm>
          <a:prstGeom prst="rect">
            <a:avLst/>
          </a:prstGeom>
          <a:solidFill>
            <a:srgbClr val="FFFFFF"/>
          </a:solidFill>
          <a:ln w="9525">
            <a:solidFill>
              <a:srgbClr val="000000"/>
            </a:solidFill>
            <a:miter lim="800000"/>
            <a:headEnd/>
            <a:tailEnd/>
          </a:ln>
        </p:spPr>
        <p:txBody>
          <a:bodyPr/>
          <a:lstStyle/>
          <a:p>
            <a:pPr algn="ctr"/>
            <a:r>
              <a:rPr lang="en-US" sz="900">
                <a:latin typeface="Verdana" pitchFamily="34" charset="0"/>
              </a:rPr>
              <a:t>MODEL OF CAR</a:t>
            </a:r>
          </a:p>
        </p:txBody>
      </p:sp>
      <p:sp>
        <p:nvSpPr>
          <p:cNvPr id="2092" name="Text Box 36"/>
          <p:cNvSpPr txBox="1">
            <a:spLocks noChangeArrowheads="1"/>
          </p:cNvSpPr>
          <p:nvPr/>
        </p:nvSpPr>
        <p:spPr bwMode="auto">
          <a:xfrm>
            <a:off x="3500438" y="5888906"/>
            <a:ext cx="3241675" cy="897036"/>
          </a:xfrm>
          <a:prstGeom prst="rect">
            <a:avLst/>
          </a:prstGeom>
          <a:solidFill>
            <a:srgbClr val="FFFFFF"/>
          </a:solidFill>
          <a:ln w="9525">
            <a:solidFill>
              <a:srgbClr val="000000"/>
            </a:solidFill>
            <a:miter lim="800000"/>
            <a:headEnd/>
            <a:tailEnd/>
          </a:ln>
        </p:spPr>
        <p:txBody>
          <a:bodyPr/>
          <a:lstStyle/>
          <a:p>
            <a:pPr algn="ctr"/>
            <a:r>
              <a:rPr lang="en-US" sz="900" dirty="0">
                <a:latin typeface="Verdana" pitchFamily="34" charset="0"/>
              </a:rPr>
              <a:t>CO2 </a:t>
            </a:r>
            <a:r>
              <a:rPr lang="en-US" sz="900" dirty="0" smtClean="0">
                <a:latin typeface="Verdana" pitchFamily="34" charset="0"/>
              </a:rPr>
              <a:t>EMISSIONS*</a:t>
            </a:r>
            <a:endParaRPr lang="en-US" sz="900" dirty="0">
              <a:latin typeface="Verdana" pitchFamily="34" charset="0"/>
            </a:endParaRPr>
          </a:p>
        </p:txBody>
      </p:sp>
      <p:cxnSp>
        <p:nvCxnSpPr>
          <p:cNvPr id="91" name="Straight Connector 90"/>
          <p:cNvCxnSpPr/>
          <p:nvPr/>
        </p:nvCxnSpPr>
        <p:spPr>
          <a:xfrm>
            <a:off x="3862388" y="5228530"/>
            <a:ext cx="273685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97" name="TextBox 85"/>
          <p:cNvSpPr txBox="1">
            <a:spLocks noChangeArrowheads="1"/>
          </p:cNvSpPr>
          <p:nvPr/>
        </p:nvSpPr>
        <p:spPr bwMode="auto">
          <a:xfrm>
            <a:off x="3573463" y="4930080"/>
            <a:ext cx="649287" cy="230188"/>
          </a:xfrm>
          <a:prstGeom prst="rect">
            <a:avLst/>
          </a:prstGeom>
          <a:noFill/>
          <a:ln w="9525">
            <a:noFill/>
            <a:miter lim="800000"/>
            <a:headEnd/>
            <a:tailEnd/>
          </a:ln>
        </p:spPr>
        <p:txBody>
          <a:bodyPr>
            <a:spAutoFit/>
          </a:bodyPr>
          <a:lstStyle/>
          <a:p>
            <a:r>
              <a:rPr lang="en-GB" sz="900"/>
              <a:t>1.</a:t>
            </a:r>
          </a:p>
        </p:txBody>
      </p:sp>
      <p:sp>
        <p:nvSpPr>
          <p:cNvPr id="2098" name="TextBox 89"/>
          <p:cNvSpPr txBox="1">
            <a:spLocks noChangeArrowheads="1"/>
          </p:cNvSpPr>
          <p:nvPr/>
        </p:nvSpPr>
        <p:spPr bwMode="auto">
          <a:xfrm>
            <a:off x="3573463" y="5430143"/>
            <a:ext cx="649287" cy="230187"/>
          </a:xfrm>
          <a:prstGeom prst="rect">
            <a:avLst/>
          </a:prstGeom>
          <a:noFill/>
          <a:ln w="9525">
            <a:noFill/>
            <a:miter lim="800000"/>
            <a:headEnd/>
            <a:tailEnd/>
          </a:ln>
        </p:spPr>
        <p:txBody>
          <a:bodyPr>
            <a:spAutoFit/>
          </a:bodyPr>
          <a:lstStyle/>
          <a:p>
            <a:r>
              <a:rPr lang="en-GB" sz="900"/>
              <a:t>2.</a:t>
            </a:r>
          </a:p>
        </p:txBody>
      </p:sp>
      <p:cxnSp>
        <p:nvCxnSpPr>
          <p:cNvPr id="95" name="Straight Connector 94"/>
          <p:cNvCxnSpPr/>
          <p:nvPr/>
        </p:nvCxnSpPr>
        <p:spPr>
          <a:xfrm>
            <a:off x="3862388" y="5660330"/>
            <a:ext cx="273685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03225" y="6403255"/>
            <a:ext cx="273685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101" name="TextBox 85"/>
          <p:cNvSpPr txBox="1">
            <a:spLocks noChangeArrowheads="1"/>
          </p:cNvSpPr>
          <p:nvPr/>
        </p:nvSpPr>
        <p:spPr bwMode="auto">
          <a:xfrm>
            <a:off x="114300" y="6104805"/>
            <a:ext cx="649288" cy="230832"/>
          </a:xfrm>
          <a:prstGeom prst="rect">
            <a:avLst/>
          </a:prstGeom>
          <a:noFill/>
          <a:ln w="9525">
            <a:noFill/>
            <a:miter lim="800000"/>
            <a:headEnd/>
            <a:tailEnd/>
          </a:ln>
        </p:spPr>
        <p:txBody>
          <a:bodyPr wrap="square">
            <a:spAutoFit/>
          </a:bodyPr>
          <a:lstStyle/>
          <a:p>
            <a:r>
              <a:rPr lang="en-GB" sz="900"/>
              <a:t>1.</a:t>
            </a:r>
          </a:p>
        </p:txBody>
      </p:sp>
      <p:sp>
        <p:nvSpPr>
          <p:cNvPr id="2102" name="TextBox 89"/>
          <p:cNvSpPr txBox="1">
            <a:spLocks noChangeArrowheads="1"/>
          </p:cNvSpPr>
          <p:nvPr/>
        </p:nvSpPr>
        <p:spPr bwMode="auto">
          <a:xfrm>
            <a:off x="114300" y="6606455"/>
            <a:ext cx="649288" cy="230832"/>
          </a:xfrm>
          <a:prstGeom prst="rect">
            <a:avLst/>
          </a:prstGeom>
          <a:noFill/>
          <a:ln w="9525">
            <a:noFill/>
            <a:miter lim="800000"/>
            <a:headEnd/>
            <a:tailEnd/>
          </a:ln>
        </p:spPr>
        <p:txBody>
          <a:bodyPr wrap="square">
            <a:spAutoFit/>
          </a:bodyPr>
          <a:lstStyle/>
          <a:p>
            <a:r>
              <a:rPr lang="en-GB" sz="900"/>
              <a:t>2.</a:t>
            </a:r>
          </a:p>
        </p:txBody>
      </p:sp>
      <p:cxnSp>
        <p:nvCxnSpPr>
          <p:cNvPr id="101" name="Straight Connector 100"/>
          <p:cNvCxnSpPr/>
          <p:nvPr/>
        </p:nvCxnSpPr>
        <p:spPr>
          <a:xfrm>
            <a:off x="403225" y="6713933"/>
            <a:ext cx="273685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3860800" y="6403255"/>
            <a:ext cx="273685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105" name="TextBox 85"/>
          <p:cNvSpPr txBox="1">
            <a:spLocks noChangeArrowheads="1"/>
          </p:cNvSpPr>
          <p:nvPr/>
        </p:nvSpPr>
        <p:spPr bwMode="auto">
          <a:xfrm>
            <a:off x="3571875" y="6104805"/>
            <a:ext cx="649288" cy="230832"/>
          </a:xfrm>
          <a:prstGeom prst="rect">
            <a:avLst/>
          </a:prstGeom>
          <a:noFill/>
          <a:ln w="9525">
            <a:noFill/>
            <a:miter lim="800000"/>
            <a:headEnd/>
            <a:tailEnd/>
          </a:ln>
        </p:spPr>
        <p:txBody>
          <a:bodyPr wrap="square">
            <a:spAutoFit/>
          </a:bodyPr>
          <a:lstStyle/>
          <a:p>
            <a:r>
              <a:rPr lang="en-GB" sz="900"/>
              <a:t>1.</a:t>
            </a:r>
          </a:p>
        </p:txBody>
      </p:sp>
      <p:sp>
        <p:nvSpPr>
          <p:cNvPr id="2106" name="TextBox 89"/>
          <p:cNvSpPr txBox="1">
            <a:spLocks noChangeArrowheads="1"/>
          </p:cNvSpPr>
          <p:nvPr/>
        </p:nvSpPr>
        <p:spPr bwMode="auto">
          <a:xfrm>
            <a:off x="3571875" y="6606455"/>
            <a:ext cx="649288" cy="230832"/>
          </a:xfrm>
          <a:prstGeom prst="rect">
            <a:avLst/>
          </a:prstGeom>
          <a:noFill/>
          <a:ln w="9525">
            <a:noFill/>
            <a:miter lim="800000"/>
            <a:headEnd/>
            <a:tailEnd/>
          </a:ln>
        </p:spPr>
        <p:txBody>
          <a:bodyPr wrap="square">
            <a:spAutoFit/>
          </a:bodyPr>
          <a:lstStyle/>
          <a:p>
            <a:r>
              <a:rPr lang="en-GB" sz="900"/>
              <a:t>2.</a:t>
            </a:r>
          </a:p>
        </p:txBody>
      </p:sp>
      <p:cxnSp>
        <p:nvCxnSpPr>
          <p:cNvPr id="106" name="Straight Connector 105"/>
          <p:cNvCxnSpPr/>
          <p:nvPr/>
        </p:nvCxnSpPr>
        <p:spPr>
          <a:xfrm>
            <a:off x="3860800" y="6713933"/>
            <a:ext cx="273685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108" name="TextBox 70"/>
          <p:cNvSpPr txBox="1">
            <a:spLocks noChangeArrowheads="1"/>
          </p:cNvSpPr>
          <p:nvPr/>
        </p:nvSpPr>
        <p:spPr bwMode="auto">
          <a:xfrm>
            <a:off x="115888" y="5466655"/>
            <a:ext cx="3313112" cy="338138"/>
          </a:xfrm>
          <a:prstGeom prst="rect">
            <a:avLst/>
          </a:prstGeom>
          <a:noFill/>
          <a:ln w="9525">
            <a:noFill/>
            <a:miter lim="800000"/>
            <a:headEnd/>
            <a:tailEnd/>
          </a:ln>
        </p:spPr>
        <p:txBody>
          <a:bodyPr>
            <a:spAutoFit/>
          </a:bodyPr>
          <a:lstStyle/>
          <a:p>
            <a:r>
              <a:rPr lang="en-GB" sz="800"/>
              <a:t>NB:</a:t>
            </a:r>
            <a:r>
              <a:rPr lang="en-GB" sz="800">
                <a:latin typeface="Verdana" pitchFamily="34" charset="0"/>
              </a:rPr>
              <a:t> One permit will be issued with both registration details. Only one car can be on site at any time.</a:t>
            </a:r>
            <a:endParaRPr lang="en-GB" sz="800"/>
          </a:p>
        </p:txBody>
      </p:sp>
      <p:sp>
        <p:nvSpPr>
          <p:cNvPr id="2116" name="Text Box 36"/>
          <p:cNvSpPr txBox="1">
            <a:spLocks noChangeArrowheads="1"/>
          </p:cNvSpPr>
          <p:nvPr/>
        </p:nvSpPr>
        <p:spPr bwMode="auto">
          <a:xfrm>
            <a:off x="115888" y="6896447"/>
            <a:ext cx="6626225" cy="504825"/>
          </a:xfrm>
          <a:prstGeom prst="rect">
            <a:avLst/>
          </a:prstGeom>
          <a:solidFill>
            <a:srgbClr val="FFFFFF"/>
          </a:solidFill>
          <a:ln w="9525">
            <a:solidFill>
              <a:srgbClr val="000000"/>
            </a:solidFill>
            <a:miter lim="800000"/>
            <a:headEnd/>
            <a:tailEnd/>
          </a:ln>
        </p:spPr>
        <p:txBody>
          <a:bodyPr/>
          <a:lstStyle/>
          <a:p>
            <a:endParaRPr lang="en-US"/>
          </a:p>
        </p:txBody>
      </p:sp>
      <p:sp>
        <p:nvSpPr>
          <p:cNvPr id="78" name="Text Box 36"/>
          <p:cNvSpPr txBox="1">
            <a:spLocks noChangeArrowheads="1"/>
          </p:cNvSpPr>
          <p:nvPr/>
        </p:nvSpPr>
        <p:spPr bwMode="auto">
          <a:xfrm>
            <a:off x="115888" y="6825010"/>
            <a:ext cx="6626225" cy="576262"/>
          </a:xfrm>
          <a:prstGeom prst="rect">
            <a:avLst/>
          </a:prstGeom>
          <a:solidFill>
            <a:srgbClr val="FFFFFF"/>
          </a:solidFill>
          <a:ln w="9525">
            <a:solidFill>
              <a:srgbClr val="000000"/>
            </a:solid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050" dirty="0" smtClean="0">
                <a:latin typeface="Verdana" pitchFamily="34" charset="0"/>
              </a:rPr>
              <a:t>*This information can be found on your vehicle registration document (V5C) or online at </a:t>
            </a:r>
            <a:r>
              <a:rPr lang="en-GB" sz="1050" u="sng" dirty="0">
                <a:hlinkClick r:id="rId3"/>
              </a:rPr>
              <a:t>https://</a:t>
            </a:r>
            <a:r>
              <a:rPr lang="en-GB" sz="1050" u="sng" dirty="0" smtClean="0">
                <a:hlinkClick r:id="rId3"/>
              </a:rPr>
              <a:t>www.gov.uk/get-vehicle-information-from-dvla</a:t>
            </a:r>
            <a:r>
              <a:rPr lang="en-US" sz="1050" dirty="0" smtClean="0">
                <a:latin typeface="Verdana" pitchFamily="34" charset="0"/>
              </a:rPr>
              <a:t>. Replacement </a:t>
            </a:r>
            <a:r>
              <a:rPr lang="en-US" sz="1050" dirty="0" smtClean="0">
                <a:latin typeface="Verdana" pitchFamily="34" charset="0"/>
              </a:rPr>
              <a:t>V5C documents can be requested from the DVLA on 0300 790 6802.</a:t>
            </a:r>
            <a:endParaRPr lang="en-US" sz="1050" dirty="0">
              <a:latin typeface="Verdana" pitchFamily="34" charset="0"/>
            </a:endParaRPr>
          </a:p>
        </p:txBody>
      </p:sp>
      <p:sp>
        <p:nvSpPr>
          <p:cNvPr id="70" name="TextBox 59"/>
          <p:cNvSpPr txBox="1">
            <a:spLocks noChangeArrowheads="1"/>
          </p:cNvSpPr>
          <p:nvPr/>
        </p:nvSpPr>
        <p:spPr bwMode="auto">
          <a:xfrm>
            <a:off x="117028" y="934715"/>
            <a:ext cx="4968876" cy="230187"/>
          </a:xfrm>
          <a:prstGeom prst="rect">
            <a:avLst/>
          </a:prstGeom>
          <a:noFill/>
          <a:ln w="9525">
            <a:noFill/>
            <a:miter lim="800000"/>
            <a:headEnd/>
            <a:tailEnd/>
          </a:ln>
        </p:spPr>
        <p:txBody>
          <a:bodyPr>
            <a:spAutoFit/>
          </a:bodyPr>
          <a:lstStyle/>
          <a:p>
            <a:r>
              <a:rPr lang="en-GB" sz="900" b="1" dirty="0">
                <a:latin typeface="Verdana" pitchFamily="34" charset="0"/>
              </a:rPr>
              <a:t>Blue Badge holder free permit – Parking in disabled bays only</a:t>
            </a:r>
          </a:p>
        </p:txBody>
      </p:sp>
      <p:sp>
        <p:nvSpPr>
          <p:cNvPr id="71" name="Text Box 36"/>
          <p:cNvSpPr txBox="1">
            <a:spLocks noChangeArrowheads="1"/>
          </p:cNvSpPr>
          <p:nvPr/>
        </p:nvSpPr>
        <p:spPr bwMode="auto">
          <a:xfrm>
            <a:off x="4941564" y="997248"/>
            <a:ext cx="215900" cy="144462"/>
          </a:xfrm>
          <a:prstGeom prst="rect">
            <a:avLst/>
          </a:prstGeom>
          <a:solidFill>
            <a:srgbClr val="FFFFFF"/>
          </a:solidFill>
          <a:ln w="9525">
            <a:solidFill>
              <a:srgbClr val="000000"/>
            </a:solidFill>
            <a:miter lim="800000"/>
            <a:headEnd/>
            <a:tailEnd/>
          </a:ln>
        </p:spPr>
        <p:txBody>
          <a:bodyPr/>
          <a:lstStyle/>
          <a:p>
            <a:endParaRPr lang="en-US" sz="900"/>
          </a:p>
        </p:txBody>
      </p:sp>
      <p:sp>
        <p:nvSpPr>
          <p:cNvPr id="72" name="TextBox 59"/>
          <p:cNvSpPr txBox="1">
            <a:spLocks noChangeArrowheads="1"/>
          </p:cNvSpPr>
          <p:nvPr/>
        </p:nvSpPr>
        <p:spPr bwMode="auto">
          <a:xfrm>
            <a:off x="116632" y="1342752"/>
            <a:ext cx="4319588" cy="369888"/>
          </a:xfrm>
          <a:prstGeom prst="rect">
            <a:avLst/>
          </a:prstGeom>
          <a:noFill/>
          <a:ln w="9525">
            <a:noFill/>
            <a:miter lim="800000"/>
            <a:headEnd/>
            <a:tailEnd/>
          </a:ln>
        </p:spPr>
        <p:txBody>
          <a:bodyPr>
            <a:spAutoFit/>
          </a:bodyPr>
          <a:lstStyle/>
          <a:p>
            <a:r>
              <a:rPr lang="en-GB" sz="900" b="1" dirty="0">
                <a:latin typeface="Verdana" pitchFamily="34" charset="0"/>
              </a:rPr>
              <a:t>Motorcycle application – Free, no permit will be issued but motorcycles must be registered with the University</a:t>
            </a:r>
          </a:p>
        </p:txBody>
      </p:sp>
      <p:sp>
        <p:nvSpPr>
          <p:cNvPr id="73" name="Text Box 36"/>
          <p:cNvSpPr txBox="1">
            <a:spLocks noChangeArrowheads="1"/>
          </p:cNvSpPr>
          <p:nvPr/>
        </p:nvSpPr>
        <p:spPr bwMode="auto">
          <a:xfrm>
            <a:off x="4941564" y="1208584"/>
            <a:ext cx="215900" cy="144463"/>
          </a:xfrm>
          <a:prstGeom prst="rect">
            <a:avLst/>
          </a:prstGeom>
          <a:solidFill>
            <a:srgbClr val="FFFFFF"/>
          </a:solidFill>
          <a:ln w="9525">
            <a:solidFill>
              <a:srgbClr val="000000"/>
            </a:solidFill>
            <a:miter lim="800000"/>
            <a:headEnd/>
            <a:tailEnd/>
          </a:ln>
        </p:spPr>
        <p:txBody>
          <a:bodyPr/>
          <a:lstStyle/>
          <a:p>
            <a:endParaRPr lang="en-US" sz="900"/>
          </a:p>
        </p:txBody>
      </p:sp>
      <p:sp>
        <p:nvSpPr>
          <p:cNvPr id="74" name="TextBox 59"/>
          <p:cNvSpPr txBox="1">
            <a:spLocks noChangeArrowheads="1"/>
          </p:cNvSpPr>
          <p:nvPr/>
        </p:nvSpPr>
        <p:spPr bwMode="auto">
          <a:xfrm>
            <a:off x="117028" y="1136576"/>
            <a:ext cx="5040313" cy="230188"/>
          </a:xfrm>
          <a:prstGeom prst="rect">
            <a:avLst/>
          </a:prstGeom>
          <a:noFill/>
          <a:ln w="9525">
            <a:noFill/>
            <a:miter lim="800000"/>
            <a:headEnd/>
            <a:tailEnd/>
          </a:ln>
        </p:spPr>
        <p:txBody>
          <a:bodyPr>
            <a:spAutoFit/>
          </a:bodyPr>
          <a:lstStyle/>
          <a:p>
            <a:r>
              <a:rPr lang="en-GB" sz="900" b="1" dirty="0">
                <a:latin typeface="Verdana" pitchFamily="34" charset="0"/>
              </a:rPr>
              <a:t>Blue Badge holder permit – Charge, parking in car parks &amp; disabled bays </a:t>
            </a:r>
          </a:p>
        </p:txBody>
      </p:sp>
      <p:sp>
        <p:nvSpPr>
          <p:cNvPr id="75" name="Text Box 36"/>
          <p:cNvSpPr txBox="1">
            <a:spLocks noChangeArrowheads="1"/>
          </p:cNvSpPr>
          <p:nvPr/>
        </p:nvSpPr>
        <p:spPr bwMode="auto">
          <a:xfrm>
            <a:off x="4941564" y="1424608"/>
            <a:ext cx="215900" cy="144463"/>
          </a:xfrm>
          <a:prstGeom prst="rect">
            <a:avLst/>
          </a:prstGeom>
          <a:solidFill>
            <a:srgbClr val="FFFFFF"/>
          </a:solidFill>
          <a:ln w="9525">
            <a:solidFill>
              <a:srgbClr val="000000"/>
            </a:solidFill>
            <a:miter lim="800000"/>
            <a:headEnd/>
            <a:tailEnd/>
          </a:ln>
        </p:spPr>
        <p:txBody>
          <a:bodyPr/>
          <a:lstStyle/>
          <a:p>
            <a:endParaRPr lang="en-US" sz="900"/>
          </a:p>
        </p:txBody>
      </p:sp>
      <p:sp>
        <p:nvSpPr>
          <p:cNvPr id="76" name="TextBox 59"/>
          <p:cNvSpPr txBox="1">
            <a:spLocks noChangeArrowheads="1"/>
          </p:cNvSpPr>
          <p:nvPr/>
        </p:nvSpPr>
        <p:spPr bwMode="auto">
          <a:xfrm>
            <a:off x="116632" y="704528"/>
            <a:ext cx="4968876" cy="230187"/>
          </a:xfrm>
          <a:prstGeom prst="rect">
            <a:avLst/>
          </a:prstGeom>
          <a:noFill/>
          <a:ln w="9525">
            <a:noFill/>
            <a:miter lim="800000"/>
            <a:headEnd/>
            <a:tailEnd/>
          </a:ln>
        </p:spPr>
        <p:txBody>
          <a:bodyPr>
            <a:spAutoFit/>
          </a:bodyPr>
          <a:lstStyle/>
          <a:p>
            <a:r>
              <a:rPr lang="en-GB" sz="900" b="1" dirty="0" smtClean="0">
                <a:latin typeface="Verdana" pitchFamily="34" charset="0"/>
              </a:rPr>
              <a:t>Application for full Permit</a:t>
            </a:r>
            <a:endParaRPr lang="en-GB" sz="900" b="1" dirty="0">
              <a:latin typeface="Verdana" pitchFamily="34" charset="0"/>
            </a:endParaRPr>
          </a:p>
        </p:txBody>
      </p:sp>
      <p:sp>
        <p:nvSpPr>
          <p:cNvPr id="77" name="Text Box 36"/>
          <p:cNvSpPr txBox="1">
            <a:spLocks noChangeArrowheads="1"/>
          </p:cNvSpPr>
          <p:nvPr/>
        </p:nvSpPr>
        <p:spPr bwMode="auto">
          <a:xfrm>
            <a:off x="4941168" y="776090"/>
            <a:ext cx="215900" cy="144462"/>
          </a:xfrm>
          <a:prstGeom prst="rect">
            <a:avLst/>
          </a:prstGeom>
          <a:solidFill>
            <a:srgbClr val="FFFFFF"/>
          </a:solidFill>
          <a:ln w="9525">
            <a:solidFill>
              <a:srgbClr val="000000"/>
            </a:solidFill>
            <a:miter lim="800000"/>
            <a:headEnd/>
            <a:tailEnd/>
          </a:ln>
        </p:spPr>
        <p:txBody>
          <a:bodyPr/>
          <a:lstStyle/>
          <a:p>
            <a:endParaRPr lang="en-US" sz="900"/>
          </a:p>
        </p:txBody>
      </p:sp>
      <p:sp>
        <p:nvSpPr>
          <p:cNvPr id="80" name="Rectangle 23"/>
          <p:cNvSpPr>
            <a:spLocks noChangeArrowheads="1"/>
          </p:cNvSpPr>
          <p:nvPr/>
        </p:nvSpPr>
        <p:spPr bwMode="auto">
          <a:xfrm>
            <a:off x="115888" y="8409384"/>
            <a:ext cx="6626225" cy="369888"/>
          </a:xfrm>
          <a:prstGeom prst="rect">
            <a:avLst/>
          </a:prstGeom>
          <a:noFill/>
          <a:ln w="9525">
            <a:noFill/>
            <a:miter lim="800000"/>
            <a:headEnd/>
            <a:tailEnd/>
          </a:ln>
        </p:spPr>
        <p:txBody>
          <a:bodyPr>
            <a:spAutoFit/>
          </a:bodyPr>
          <a:lstStyle/>
          <a:p>
            <a:r>
              <a:rPr lang="en-GB" sz="900" dirty="0">
                <a:latin typeface="Verdana" pitchFamily="34" charset="0"/>
              </a:rPr>
              <a:t>The full amount must be made upon application </a:t>
            </a:r>
            <a:r>
              <a:rPr lang="en-GB" sz="900" dirty="0" smtClean="0">
                <a:latin typeface="Verdana" pitchFamily="34" charset="0"/>
              </a:rPr>
              <a:t>and </a:t>
            </a:r>
            <a:r>
              <a:rPr lang="en-GB" sz="900" dirty="0">
                <a:latin typeface="Verdana" pitchFamily="34" charset="0"/>
              </a:rPr>
              <a:t>I understand that there will be no rebates. </a:t>
            </a:r>
            <a:r>
              <a:rPr lang="en-GB" sz="900" dirty="0" smtClean="0">
                <a:latin typeface="Verdana" pitchFamily="34" charset="0"/>
              </a:rPr>
              <a:t>Please tick the appropriate option:</a:t>
            </a:r>
            <a:endParaRPr lang="en-GB" sz="900" dirty="0">
              <a:latin typeface="Verdana" pitchFamily="34" charset="0"/>
            </a:endParaRPr>
          </a:p>
        </p:txBody>
      </p:sp>
      <p:sp>
        <p:nvSpPr>
          <p:cNvPr id="81" name="Rectangle 39"/>
          <p:cNvSpPr>
            <a:spLocks noChangeArrowheads="1"/>
          </p:cNvSpPr>
          <p:nvPr/>
        </p:nvSpPr>
        <p:spPr bwMode="auto">
          <a:xfrm>
            <a:off x="115888" y="8754616"/>
            <a:ext cx="2002471" cy="230832"/>
          </a:xfrm>
          <a:prstGeom prst="rect">
            <a:avLst/>
          </a:prstGeom>
          <a:noFill/>
          <a:ln w="9525">
            <a:noFill/>
            <a:miter lim="800000"/>
            <a:headEnd/>
            <a:tailEnd/>
          </a:ln>
        </p:spPr>
        <p:txBody>
          <a:bodyPr wrap="none">
            <a:spAutoFit/>
          </a:bodyPr>
          <a:lstStyle/>
          <a:p>
            <a:r>
              <a:rPr lang="en-GB" sz="900" b="1" dirty="0" smtClean="0">
                <a:latin typeface="Verdana" pitchFamily="34" charset="0"/>
              </a:rPr>
              <a:t>Option A – 12 month Permit</a:t>
            </a:r>
            <a:endParaRPr lang="en-GB" sz="900" b="1" dirty="0"/>
          </a:p>
        </p:txBody>
      </p:sp>
      <p:sp>
        <p:nvSpPr>
          <p:cNvPr id="86" name="Rectangle 40"/>
          <p:cNvSpPr>
            <a:spLocks noChangeArrowheads="1"/>
          </p:cNvSpPr>
          <p:nvPr/>
        </p:nvSpPr>
        <p:spPr bwMode="auto">
          <a:xfrm>
            <a:off x="2420888" y="8769424"/>
            <a:ext cx="790601" cy="230832"/>
          </a:xfrm>
          <a:prstGeom prst="rect">
            <a:avLst/>
          </a:prstGeom>
          <a:noFill/>
          <a:ln w="9525">
            <a:noFill/>
            <a:miter lim="800000"/>
            <a:headEnd/>
            <a:tailEnd/>
          </a:ln>
        </p:spPr>
        <p:txBody>
          <a:bodyPr wrap="none">
            <a:spAutoFit/>
          </a:bodyPr>
          <a:lstStyle/>
          <a:p>
            <a:r>
              <a:rPr lang="en-GB" sz="900" dirty="0" smtClean="0">
                <a:latin typeface="Verdana" pitchFamily="34" charset="0"/>
              </a:rPr>
              <a:t>Paid in full</a:t>
            </a:r>
            <a:endParaRPr lang="en-GB" sz="900" dirty="0"/>
          </a:p>
        </p:txBody>
      </p:sp>
      <p:sp>
        <p:nvSpPr>
          <p:cNvPr id="87" name="Text Box 36"/>
          <p:cNvSpPr txBox="1">
            <a:spLocks noChangeArrowheads="1"/>
          </p:cNvSpPr>
          <p:nvPr/>
        </p:nvSpPr>
        <p:spPr bwMode="auto">
          <a:xfrm>
            <a:off x="3356372" y="8769424"/>
            <a:ext cx="216644" cy="216420"/>
          </a:xfrm>
          <a:prstGeom prst="rect">
            <a:avLst/>
          </a:prstGeom>
          <a:solidFill>
            <a:srgbClr val="FFFFFF"/>
          </a:solidFill>
          <a:ln w="9525">
            <a:solidFill>
              <a:srgbClr val="000000"/>
            </a:solidFill>
            <a:miter lim="800000"/>
            <a:headEnd/>
            <a:tailEnd/>
          </a:ln>
        </p:spPr>
        <p:txBody>
          <a:bodyPr/>
          <a:lstStyle/>
          <a:p>
            <a:endParaRPr lang="en-US" sz="900"/>
          </a:p>
        </p:txBody>
      </p:sp>
      <p:sp>
        <p:nvSpPr>
          <p:cNvPr id="93" name="TextBox 54"/>
          <p:cNvSpPr txBox="1">
            <a:spLocks noChangeArrowheads="1"/>
          </p:cNvSpPr>
          <p:nvPr/>
        </p:nvSpPr>
        <p:spPr bwMode="auto">
          <a:xfrm>
            <a:off x="3395093" y="2705944"/>
            <a:ext cx="856325" cy="230832"/>
          </a:xfrm>
          <a:prstGeom prst="rect">
            <a:avLst/>
          </a:prstGeom>
          <a:noFill/>
          <a:ln w="9525">
            <a:noFill/>
            <a:miter lim="800000"/>
            <a:headEnd/>
            <a:tailEnd/>
          </a:ln>
        </p:spPr>
        <p:txBody>
          <a:bodyPr wrap="none">
            <a:spAutoFit/>
          </a:bodyPr>
          <a:lstStyle/>
          <a:p>
            <a:r>
              <a:rPr lang="en-GB" sz="900" dirty="0" smtClean="0">
                <a:latin typeface="Verdana" pitchFamily="34" charset="0"/>
              </a:rPr>
              <a:t>MOBILE NO</a:t>
            </a:r>
            <a:endParaRPr lang="en-GB" sz="900" dirty="0">
              <a:latin typeface="Verdana" pitchFamily="34" charset="0"/>
            </a:endParaRPr>
          </a:p>
        </p:txBody>
      </p:sp>
      <p:sp>
        <p:nvSpPr>
          <p:cNvPr id="98" name="Text Box 36"/>
          <p:cNvSpPr txBox="1">
            <a:spLocks noChangeArrowheads="1"/>
          </p:cNvSpPr>
          <p:nvPr/>
        </p:nvSpPr>
        <p:spPr bwMode="auto">
          <a:xfrm>
            <a:off x="116632" y="3008784"/>
            <a:ext cx="6626225" cy="794544"/>
          </a:xfrm>
          <a:prstGeom prst="rect">
            <a:avLst/>
          </a:prstGeom>
          <a:solidFill>
            <a:srgbClr val="FFFFFF"/>
          </a:solidFill>
          <a:ln w="9525">
            <a:solidFill>
              <a:srgbClr val="000000"/>
            </a:solidFill>
            <a:miter lim="800000"/>
            <a:headEnd/>
            <a:tailEnd/>
          </a:ln>
        </p:spPr>
        <p:txBody>
          <a:bodyPr/>
          <a:lstStyle/>
          <a:p>
            <a:r>
              <a:rPr lang="en-US" sz="900"/>
              <a:t>                   </a:t>
            </a:r>
            <a:endParaRPr lang="en-US" sz="900">
              <a:latin typeface="Verdana" pitchFamily="34" charset="0"/>
            </a:endParaRPr>
          </a:p>
          <a:p>
            <a:endParaRPr lang="en-US" sz="900"/>
          </a:p>
          <a:p>
            <a:endParaRPr lang="en-US" sz="900"/>
          </a:p>
        </p:txBody>
      </p:sp>
      <p:sp>
        <p:nvSpPr>
          <p:cNvPr id="100" name="TextBox 60"/>
          <p:cNvSpPr txBox="1">
            <a:spLocks noChangeArrowheads="1"/>
          </p:cNvSpPr>
          <p:nvPr/>
        </p:nvSpPr>
        <p:spPr bwMode="auto">
          <a:xfrm>
            <a:off x="186482" y="3113558"/>
            <a:ext cx="1298575" cy="230188"/>
          </a:xfrm>
          <a:prstGeom prst="rect">
            <a:avLst/>
          </a:prstGeom>
          <a:noFill/>
          <a:ln w="9525">
            <a:noFill/>
            <a:miter lim="800000"/>
            <a:headEnd/>
            <a:tailEnd/>
          </a:ln>
        </p:spPr>
        <p:txBody>
          <a:bodyPr>
            <a:spAutoFit/>
          </a:bodyPr>
          <a:lstStyle/>
          <a:p>
            <a:r>
              <a:rPr lang="en-GB" sz="900">
                <a:latin typeface="Verdana" pitchFamily="34" charset="0"/>
              </a:rPr>
              <a:t>HOME ADDRESS</a:t>
            </a:r>
          </a:p>
        </p:txBody>
      </p:sp>
      <p:cxnSp>
        <p:nvCxnSpPr>
          <p:cNvPr id="102" name="Straight Connector 101"/>
          <p:cNvCxnSpPr/>
          <p:nvPr/>
        </p:nvCxnSpPr>
        <p:spPr>
          <a:xfrm>
            <a:off x="261094" y="3512021"/>
            <a:ext cx="6048375"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261094" y="3731319"/>
            <a:ext cx="6048375"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5" name="Text Box 36"/>
          <p:cNvSpPr txBox="1">
            <a:spLocks noChangeArrowheads="1"/>
          </p:cNvSpPr>
          <p:nvPr/>
        </p:nvSpPr>
        <p:spPr bwMode="auto">
          <a:xfrm>
            <a:off x="116632" y="7544519"/>
            <a:ext cx="6626225" cy="504825"/>
          </a:xfrm>
          <a:prstGeom prst="rect">
            <a:avLst/>
          </a:prstGeom>
          <a:solidFill>
            <a:srgbClr val="FFFFFF"/>
          </a:solidFill>
          <a:ln w="9525">
            <a:solidFill>
              <a:srgbClr val="000000"/>
            </a:solidFill>
            <a:miter lim="800000"/>
            <a:headEnd/>
            <a:tailEnd/>
          </a:ln>
        </p:spPr>
        <p:txBody>
          <a:bodyPr/>
          <a:lstStyle/>
          <a:p>
            <a:endParaRPr lang="en-US"/>
          </a:p>
        </p:txBody>
      </p:sp>
      <p:sp>
        <p:nvSpPr>
          <p:cNvPr id="107" name="Text Box 36"/>
          <p:cNvSpPr txBox="1">
            <a:spLocks noChangeArrowheads="1"/>
          </p:cNvSpPr>
          <p:nvPr/>
        </p:nvSpPr>
        <p:spPr bwMode="auto">
          <a:xfrm>
            <a:off x="116632" y="7473082"/>
            <a:ext cx="6626225" cy="864294"/>
          </a:xfrm>
          <a:prstGeom prst="rect">
            <a:avLst/>
          </a:prstGeom>
          <a:solidFill>
            <a:srgbClr val="FFFFFF"/>
          </a:solidFill>
          <a:ln w="9525">
            <a:solidFill>
              <a:srgbClr val="000000"/>
            </a:solid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endParaRPr lang="en-US" sz="1000" dirty="0">
              <a:latin typeface="Verdana" pitchFamily="34" charset="0"/>
            </a:endParaRPr>
          </a:p>
        </p:txBody>
      </p:sp>
      <p:sp>
        <p:nvSpPr>
          <p:cNvPr id="109" name="TextBox 108"/>
          <p:cNvSpPr txBox="1"/>
          <p:nvPr/>
        </p:nvSpPr>
        <p:spPr>
          <a:xfrm>
            <a:off x="72008" y="7629490"/>
            <a:ext cx="6741368" cy="707886"/>
          </a:xfrm>
          <a:prstGeom prst="rect">
            <a:avLst/>
          </a:prstGeom>
          <a:noFill/>
        </p:spPr>
        <p:txBody>
          <a:bodyPr wrap="square" rtlCol="0">
            <a:spAutoFit/>
          </a:bodyPr>
          <a:lstStyle/>
          <a:p>
            <a:r>
              <a:rPr lang="en-GB" sz="1000" dirty="0" smtClean="0">
                <a:latin typeface="Verdana" pitchFamily="34" charset="0"/>
              </a:rPr>
              <a:t>If in person, by cash or card at the Security Office, Hallward Library, University Park. If you wish to pay over the phone by card please supply an email address, once your application has been approved an email will be sent asking you to contact the Security Office. If payment is to be made by recharge code tick here:</a:t>
            </a:r>
            <a:endParaRPr lang="en-GB" sz="1000" dirty="0">
              <a:latin typeface="Verdana" pitchFamily="34" charset="0"/>
            </a:endParaRPr>
          </a:p>
        </p:txBody>
      </p:sp>
      <p:sp>
        <p:nvSpPr>
          <p:cNvPr id="97" name="Rectangle 96"/>
          <p:cNvSpPr/>
          <p:nvPr/>
        </p:nvSpPr>
        <p:spPr>
          <a:xfrm>
            <a:off x="63694" y="7443083"/>
            <a:ext cx="1555234" cy="230832"/>
          </a:xfrm>
          <a:prstGeom prst="rect">
            <a:avLst/>
          </a:prstGeom>
        </p:spPr>
        <p:txBody>
          <a:bodyPr wrap="none">
            <a:spAutoFit/>
          </a:bodyPr>
          <a:lstStyle/>
          <a:p>
            <a:pPr>
              <a:defRPr/>
            </a:pPr>
            <a:r>
              <a:rPr lang="en-GB" sz="900" dirty="0" smtClean="0">
                <a:latin typeface="Verdana" pitchFamily="34" charset="0"/>
              </a:rPr>
              <a:t>METHODS OF PAYMENT</a:t>
            </a:r>
            <a:endParaRPr lang="en-US" sz="900" dirty="0" smtClean="0">
              <a:latin typeface="Verdana" pitchFamily="34" charset="0"/>
            </a:endParaRPr>
          </a:p>
        </p:txBody>
      </p:sp>
      <p:sp>
        <p:nvSpPr>
          <p:cNvPr id="108" name="Text Box 36"/>
          <p:cNvSpPr txBox="1">
            <a:spLocks noChangeArrowheads="1"/>
          </p:cNvSpPr>
          <p:nvPr/>
        </p:nvSpPr>
        <p:spPr bwMode="auto">
          <a:xfrm>
            <a:off x="1196752" y="8193360"/>
            <a:ext cx="72008" cy="72008"/>
          </a:xfrm>
          <a:prstGeom prst="rect">
            <a:avLst/>
          </a:prstGeom>
          <a:solidFill>
            <a:srgbClr val="FFFFFF"/>
          </a:solidFill>
          <a:ln w="9525">
            <a:solidFill>
              <a:srgbClr val="000000"/>
            </a:solidFill>
            <a:miter lim="800000"/>
            <a:headEnd/>
            <a:tailEnd/>
          </a:ln>
        </p:spPr>
        <p:txBody>
          <a:bodyPr/>
          <a:lstStyle/>
          <a:p>
            <a:endParaRPr lang="en-US" sz="9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3"/>
          <p:cNvSpPr txBox="1">
            <a:spLocks noChangeArrowheads="1"/>
          </p:cNvSpPr>
          <p:nvPr/>
        </p:nvSpPr>
        <p:spPr bwMode="auto">
          <a:xfrm>
            <a:off x="115888" y="2249488"/>
            <a:ext cx="6626225" cy="3783012"/>
          </a:xfrm>
          <a:prstGeom prst="rect">
            <a:avLst/>
          </a:prstGeom>
          <a:solidFill>
            <a:srgbClr val="FFFFFF"/>
          </a:solidFill>
          <a:ln w="9525">
            <a:solidFill>
              <a:srgbClr val="000000"/>
            </a:solidFill>
            <a:miter lim="800000"/>
            <a:headEnd/>
            <a:tailEnd/>
          </a:ln>
        </p:spPr>
        <p:txBody>
          <a:bodyPr/>
          <a:lstStyle/>
          <a:p>
            <a:pPr>
              <a:spcAft>
                <a:spcPts val="1000"/>
              </a:spcAft>
            </a:pPr>
            <a:endParaRPr lang="en-GB" altLang="zh-CN" sz="900">
              <a:latin typeface="Verdana" pitchFamily="34" charset="0"/>
            </a:endParaRPr>
          </a:p>
          <a:p>
            <a:pPr>
              <a:spcAft>
                <a:spcPts val="1000"/>
              </a:spcAft>
            </a:pPr>
            <a:endParaRPr lang="en-GB" altLang="zh-CN" sz="900">
              <a:latin typeface="Verdana" pitchFamily="34" charset="0"/>
            </a:endParaRPr>
          </a:p>
          <a:p>
            <a:pPr>
              <a:spcAft>
                <a:spcPts val="1000"/>
              </a:spcAft>
            </a:pPr>
            <a:endParaRPr lang="en-GB" altLang="zh-CN" sz="900">
              <a:latin typeface="Verdana" pitchFamily="34" charset="0"/>
            </a:endParaRPr>
          </a:p>
        </p:txBody>
      </p:sp>
      <p:sp>
        <p:nvSpPr>
          <p:cNvPr id="3077" name="TextBox 58"/>
          <p:cNvSpPr txBox="1">
            <a:spLocks noChangeArrowheads="1"/>
          </p:cNvSpPr>
          <p:nvPr/>
        </p:nvSpPr>
        <p:spPr bwMode="auto">
          <a:xfrm>
            <a:off x="0" y="2005013"/>
            <a:ext cx="6858000" cy="284162"/>
          </a:xfrm>
          <a:prstGeom prst="rect">
            <a:avLst/>
          </a:prstGeom>
          <a:noFill/>
          <a:ln w="9525">
            <a:noFill/>
            <a:miter lim="800000"/>
            <a:headEnd/>
            <a:tailEnd/>
          </a:ln>
        </p:spPr>
        <p:txBody>
          <a:bodyPr>
            <a:spAutoFit/>
          </a:bodyPr>
          <a:lstStyle/>
          <a:p>
            <a:pPr algn="ctr">
              <a:defRPr/>
            </a:pPr>
            <a:r>
              <a:rPr lang="en-GB" sz="1250" b="1" dirty="0">
                <a:latin typeface="Verdana" pitchFamily="34" charset="0"/>
              </a:rPr>
              <a:t>DECLARATION</a:t>
            </a:r>
          </a:p>
        </p:txBody>
      </p:sp>
      <p:sp>
        <p:nvSpPr>
          <p:cNvPr id="3076" name="Text Box 36"/>
          <p:cNvSpPr txBox="1">
            <a:spLocks noChangeArrowheads="1"/>
          </p:cNvSpPr>
          <p:nvPr/>
        </p:nvSpPr>
        <p:spPr bwMode="auto">
          <a:xfrm>
            <a:off x="115888" y="7113588"/>
            <a:ext cx="6626225" cy="2376487"/>
          </a:xfrm>
          <a:prstGeom prst="rect">
            <a:avLst/>
          </a:prstGeom>
          <a:solidFill>
            <a:srgbClr val="FFFFFF"/>
          </a:solidFill>
          <a:ln w="9525">
            <a:solidFill>
              <a:srgbClr val="000000"/>
            </a:solidFill>
            <a:miter lim="800000"/>
            <a:headEnd/>
            <a:tailEnd/>
          </a:ln>
        </p:spPr>
        <p:txBody>
          <a:bodyPr/>
          <a:lstStyle/>
          <a:p>
            <a:r>
              <a:rPr lang="en-US" sz="900"/>
              <a:t>																																</a:t>
            </a:r>
            <a:endParaRPr lang="en-US" sz="900">
              <a:latin typeface="Verdana" pitchFamily="34" charset="0"/>
            </a:endParaRPr>
          </a:p>
        </p:txBody>
      </p:sp>
      <p:sp>
        <p:nvSpPr>
          <p:cNvPr id="2" name="Text Box 36"/>
          <p:cNvSpPr txBox="1">
            <a:spLocks noChangeArrowheads="1"/>
          </p:cNvSpPr>
          <p:nvPr/>
        </p:nvSpPr>
        <p:spPr bwMode="auto">
          <a:xfrm>
            <a:off x="1268413" y="7400925"/>
            <a:ext cx="3744912" cy="242888"/>
          </a:xfrm>
          <a:prstGeom prst="rect">
            <a:avLst/>
          </a:prstGeom>
          <a:solidFill>
            <a:srgbClr val="FFFFFF"/>
          </a:solidFill>
          <a:ln w="9525">
            <a:solidFill>
              <a:srgbClr val="000000"/>
            </a:solidFill>
            <a:miter lim="800000"/>
            <a:headEnd/>
            <a:tailEnd/>
          </a:ln>
        </p:spPr>
        <p:txBody>
          <a:bodyPr/>
          <a:lstStyle/>
          <a:p>
            <a:endParaRPr lang="en-US" sz="900"/>
          </a:p>
        </p:txBody>
      </p:sp>
      <p:sp>
        <p:nvSpPr>
          <p:cNvPr id="3078" name="TextBox 96"/>
          <p:cNvSpPr txBox="1">
            <a:spLocks noChangeArrowheads="1"/>
          </p:cNvSpPr>
          <p:nvPr/>
        </p:nvSpPr>
        <p:spPr bwMode="auto">
          <a:xfrm>
            <a:off x="115888" y="7400925"/>
            <a:ext cx="884237" cy="231775"/>
          </a:xfrm>
          <a:prstGeom prst="rect">
            <a:avLst/>
          </a:prstGeom>
          <a:noFill/>
          <a:ln w="9525">
            <a:noFill/>
            <a:miter lim="800000"/>
            <a:headEnd/>
            <a:tailEnd/>
          </a:ln>
        </p:spPr>
        <p:txBody>
          <a:bodyPr wrap="none">
            <a:spAutoFit/>
          </a:bodyPr>
          <a:lstStyle/>
          <a:p>
            <a:r>
              <a:rPr lang="en-GB" sz="900">
                <a:latin typeface="Verdana" pitchFamily="34" charset="0"/>
              </a:rPr>
              <a:t>PERMIT NO.</a:t>
            </a:r>
          </a:p>
        </p:txBody>
      </p:sp>
      <p:sp>
        <p:nvSpPr>
          <p:cNvPr id="3079" name="TextBox 99"/>
          <p:cNvSpPr txBox="1">
            <a:spLocks noChangeArrowheads="1"/>
          </p:cNvSpPr>
          <p:nvPr/>
        </p:nvSpPr>
        <p:spPr bwMode="auto">
          <a:xfrm>
            <a:off x="115888" y="7185025"/>
            <a:ext cx="6626225" cy="230188"/>
          </a:xfrm>
          <a:prstGeom prst="rect">
            <a:avLst/>
          </a:prstGeom>
          <a:noFill/>
          <a:ln w="9525">
            <a:noFill/>
            <a:miter lim="800000"/>
            <a:headEnd/>
            <a:tailEnd/>
          </a:ln>
        </p:spPr>
        <p:txBody>
          <a:bodyPr>
            <a:spAutoFit/>
          </a:bodyPr>
          <a:lstStyle/>
          <a:p>
            <a:pPr algn="ctr"/>
            <a:r>
              <a:rPr lang="en-GB" sz="900">
                <a:latin typeface="Verdana" pitchFamily="34" charset="0"/>
              </a:rPr>
              <a:t>OFFICE USE ONLY</a:t>
            </a:r>
          </a:p>
        </p:txBody>
      </p:sp>
      <p:sp>
        <p:nvSpPr>
          <p:cNvPr id="3080" name="Text Box 36"/>
          <p:cNvSpPr txBox="1">
            <a:spLocks noChangeArrowheads="1"/>
          </p:cNvSpPr>
          <p:nvPr/>
        </p:nvSpPr>
        <p:spPr bwMode="auto">
          <a:xfrm>
            <a:off x="1268413" y="7772400"/>
            <a:ext cx="3744912" cy="242888"/>
          </a:xfrm>
          <a:prstGeom prst="rect">
            <a:avLst/>
          </a:prstGeom>
          <a:solidFill>
            <a:srgbClr val="FFFFFF"/>
          </a:solidFill>
          <a:ln w="9525">
            <a:solidFill>
              <a:srgbClr val="000000"/>
            </a:solidFill>
            <a:miter lim="800000"/>
            <a:headEnd/>
            <a:tailEnd/>
          </a:ln>
        </p:spPr>
        <p:txBody>
          <a:bodyPr/>
          <a:lstStyle/>
          <a:p>
            <a:endParaRPr lang="en-US" sz="900"/>
          </a:p>
        </p:txBody>
      </p:sp>
      <p:sp>
        <p:nvSpPr>
          <p:cNvPr id="3081" name="TextBox 101"/>
          <p:cNvSpPr txBox="1">
            <a:spLocks noChangeArrowheads="1"/>
          </p:cNvSpPr>
          <p:nvPr/>
        </p:nvSpPr>
        <p:spPr bwMode="auto">
          <a:xfrm>
            <a:off x="115888" y="7761288"/>
            <a:ext cx="987425" cy="230187"/>
          </a:xfrm>
          <a:prstGeom prst="rect">
            <a:avLst/>
          </a:prstGeom>
          <a:noFill/>
          <a:ln w="9525">
            <a:noFill/>
            <a:miter lim="800000"/>
            <a:headEnd/>
            <a:tailEnd/>
          </a:ln>
        </p:spPr>
        <p:txBody>
          <a:bodyPr wrap="none">
            <a:spAutoFit/>
          </a:bodyPr>
          <a:lstStyle/>
          <a:p>
            <a:r>
              <a:rPr lang="en-GB" sz="900">
                <a:latin typeface="Verdana" pitchFamily="34" charset="0"/>
              </a:rPr>
              <a:t>DATE ISSUED</a:t>
            </a:r>
          </a:p>
        </p:txBody>
      </p:sp>
      <p:sp>
        <p:nvSpPr>
          <p:cNvPr id="3082" name="TextBox 102"/>
          <p:cNvSpPr txBox="1">
            <a:spLocks noChangeArrowheads="1"/>
          </p:cNvSpPr>
          <p:nvPr/>
        </p:nvSpPr>
        <p:spPr bwMode="auto">
          <a:xfrm>
            <a:off x="115888" y="8912225"/>
            <a:ext cx="1581150" cy="230188"/>
          </a:xfrm>
          <a:prstGeom prst="rect">
            <a:avLst/>
          </a:prstGeom>
          <a:noFill/>
          <a:ln w="9525">
            <a:noFill/>
            <a:miter lim="800000"/>
            <a:headEnd/>
            <a:tailEnd/>
          </a:ln>
        </p:spPr>
        <p:txBody>
          <a:bodyPr wrap="none">
            <a:spAutoFit/>
          </a:bodyPr>
          <a:lstStyle/>
          <a:p>
            <a:r>
              <a:rPr lang="en-GB" sz="900">
                <a:latin typeface="Verdana" pitchFamily="34" charset="0"/>
              </a:rPr>
              <a:t>PAYMENT (CASH/CARD)</a:t>
            </a:r>
          </a:p>
        </p:txBody>
      </p:sp>
      <p:sp>
        <p:nvSpPr>
          <p:cNvPr id="3083" name="Text Box 36"/>
          <p:cNvSpPr txBox="1">
            <a:spLocks noChangeArrowheads="1"/>
          </p:cNvSpPr>
          <p:nvPr/>
        </p:nvSpPr>
        <p:spPr bwMode="auto">
          <a:xfrm>
            <a:off x="1989138" y="8912225"/>
            <a:ext cx="1368425" cy="287338"/>
          </a:xfrm>
          <a:prstGeom prst="rect">
            <a:avLst/>
          </a:prstGeom>
          <a:solidFill>
            <a:srgbClr val="FFFFFF"/>
          </a:solidFill>
          <a:ln w="9525">
            <a:solidFill>
              <a:srgbClr val="000000"/>
            </a:solidFill>
            <a:miter lim="800000"/>
            <a:headEnd/>
            <a:tailEnd/>
          </a:ln>
        </p:spPr>
        <p:txBody>
          <a:bodyPr/>
          <a:lstStyle/>
          <a:p>
            <a:endParaRPr lang="en-US" sz="900"/>
          </a:p>
        </p:txBody>
      </p:sp>
      <p:sp>
        <p:nvSpPr>
          <p:cNvPr id="3084" name="TextBox 104"/>
          <p:cNvSpPr txBox="1">
            <a:spLocks noChangeArrowheads="1"/>
          </p:cNvSpPr>
          <p:nvPr/>
        </p:nvSpPr>
        <p:spPr bwMode="auto">
          <a:xfrm>
            <a:off x="115888" y="8472488"/>
            <a:ext cx="1147762" cy="368300"/>
          </a:xfrm>
          <a:prstGeom prst="rect">
            <a:avLst/>
          </a:prstGeom>
          <a:noFill/>
          <a:ln w="9525">
            <a:noFill/>
            <a:miter lim="800000"/>
            <a:headEnd/>
            <a:tailEnd/>
          </a:ln>
        </p:spPr>
        <p:txBody>
          <a:bodyPr wrap="none">
            <a:spAutoFit/>
          </a:bodyPr>
          <a:lstStyle/>
          <a:p>
            <a:r>
              <a:rPr lang="en-GB" sz="900">
                <a:latin typeface="Verdana" pitchFamily="34" charset="0"/>
              </a:rPr>
              <a:t>RECEIPT NO.</a:t>
            </a:r>
          </a:p>
          <a:p>
            <a:r>
              <a:rPr lang="en-GB" sz="900">
                <a:latin typeface="Verdana" pitchFamily="34" charset="0"/>
              </a:rPr>
              <a:t>(IF APPLICABLE)</a:t>
            </a:r>
          </a:p>
        </p:txBody>
      </p:sp>
      <p:sp>
        <p:nvSpPr>
          <p:cNvPr id="3085" name="Text Box 36"/>
          <p:cNvSpPr txBox="1">
            <a:spLocks noChangeArrowheads="1"/>
          </p:cNvSpPr>
          <p:nvPr/>
        </p:nvSpPr>
        <p:spPr bwMode="auto">
          <a:xfrm>
            <a:off x="1268413" y="8518525"/>
            <a:ext cx="3744912" cy="242888"/>
          </a:xfrm>
          <a:prstGeom prst="rect">
            <a:avLst/>
          </a:prstGeom>
          <a:solidFill>
            <a:srgbClr val="FFFFFF"/>
          </a:solidFill>
          <a:ln w="9525">
            <a:solidFill>
              <a:srgbClr val="000000"/>
            </a:solidFill>
            <a:miter lim="800000"/>
            <a:headEnd/>
            <a:tailEnd/>
          </a:ln>
        </p:spPr>
        <p:txBody>
          <a:bodyPr/>
          <a:lstStyle/>
          <a:p>
            <a:endParaRPr lang="en-US" sz="900"/>
          </a:p>
        </p:txBody>
      </p:sp>
      <p:sp>
        <p:nvSpPr>
          <p:cNvPr id="3087" name="Text Box 36"/>
          <p:cNvSpPr txBox="1">
            <a:spLocks noChangeArrowheads="1"/>
          </p:cNvSpPr>
          <p:nvPr/>
        </p:nvSpPr>
        <p:spPr bwMode="auto">
          <a:xfrm>
            <a:off x="115888" y="6103938"/>
            <a:ext cx="180022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088" name="Text Box 36"/>
          <p:cNvSpPr txBox="1">
            <a:spLocks noChangeArrowheads="1"/>
          </p:cNvSpPr>
          <p:nvPr/>
        </p:nvSpPr>
        <p:spPr bwMode="auto">
          <a:xfrm>
            <a:off x="1989138" y="6103938"/>
            <a:ext cx="475297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089" name="TextBox 28"/>
          <p:cNvSpPr txBox="1">
            <a:spLocks noChangeArrowheads="1"/>
          </p:cNvSpPr>
          <p:nvPr/>
        </p:nvSpPr>
        <p:spPr bwMode="auto">
          <a:xfrm>
            <a:off x="115888" y="6176963"/>
            <a:ext cx="1852612" cy="230187"/>
          </a:xfrm>
          <a:prstGeom prst="rect">
            <a:avLst/>
          </a:prstGeom>
          <a:noFill/>
          <a:ln w="9525">
            <a:noFill/>
            <a:miter lim="800000"/>
            <a:headEnd/>
            <a:tailEnd/>
          </a:ln>
        </p:spPr>
        <p:txBody>
          <a:bodyPr>
            <a:spAutoFit/>
          </a:bodyPr>
          <a:lstStyle/>
          <a:p>
            <a:r>
              <a:rPr lang="en-GB" sz="900">
                <a:latin typeface="Verdana" pitchFamily="34" charset="0"/>
              </a:rPr>
              <a:t>NAME (BLOCK LETTERS)</a:t>
            </a:r>
          </a:p>
        </p:txBody>
      </p:sp>
      <p:sp>
        <p:nvSpPr>
          <p:cNvPr id="3090" name="Text Box 36"/>
          <p:cNvSpPr txBox="1">
            <a:spLocks noChangeArrowheads="1"/>
          </p:cNvSpPr>
          <p:nvPr/>
        </p:nvSpPr>
        <p:spPr bwMode="auto">
          <a:xfrm>
            <a:off x="908050" y="6608763"/>
            <a:ext cx="244792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091" name="Text Box 36"/>
          <p:cNvSpPr txBox="1">
            <a:spLocks noChangeArrowheads="1"/>
          </p:cNvSpPr>
          <p:nvPr/>
        </p:nvSpPr>
        <p:spPr bwMode="auto">
          <a:xfrm>
            <a:off x="115888" y="6608763"/>
            <a:ext cx="72072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092" name="TextBox 31"/>
          <p:cNvSpPr txBox="1">
            <a:spLocks noChangeArrowheads="1"/>
          </p:cNvSpPr>
          <p:nvPr/>
        </p:nvSpPr>
        <p:spPr bwMode="auto">
          <a:xfrm>
            <a:off x="115888" y="6680200"/>
            <a:ext cx="1852612" cy="230188"/>
          </a:xfrm>
          <a:prstGeom prst="rect">
            <a:avLst/>
          </a:prstGeom>
          <a:noFill/>
          <a:ln w="9525">
            <a:noFill/>
            <a:miter lim="800000"/>
            <a:headEnd/>
            <a:tailEnd/>
          </a:ln>
        </p:spPr>
        <p:txBody>
          <a:bodyPr>
            <a:spAutoFit/>
          </a:bodyPr>
          <a:lstStyle/>
          <a:p>
            <a:r>
              <a:rPr lang="en-GB" sz="900">
                <a:latin typeface="Verdana" pitchFamily="34" charset="0"/>
              </a:rPr>
              <a:t>SIGNED</a:t>
            </a:r>
          </a:p>
        </p:txBody>
      </p:sp>
      <p:sp>
        <p:nvSpPr>
          <p:cNvPr id="3093" name="Text Box 36"/>
          <p:cNvSpPr txBox="1">
            <a:spLocks noChangeArrowheads="1"/>
          </p:cNvSpPr>
          <p:nvPr/>
        </p:nvSpPr>
        <p:spPr bwMode="auto">
          <a:xfrm>
            <a:off x="4221163" y="6608763"/>
            <a:ext cx="2520950"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094" name="Text Box 36"/>
          <p:cNvSpPr txBox="1">
            <a:spLocks noChangeArrowheads="1"/>
          </p:cNvSpPr>
          <p:nvPr/>
        </p:nvSpPr>
        <p:spPr bwMode="auto">
          <a:xfrm>
            <a:off x="3429000" y="6608763"/>
            <a:ext cx="72072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095" name="TextBox 34"/>
          <p:cNvSpPr txBox="1">
            <a:spLocks noChangeArrowheads="1"/>
          </p:cNvSpPr>
          <p:nvPr/>
        </p:nvSpPr>
        <p:spPr bwMode="auto">
          <a:xfrm>
            <a:off x="3429000" y="6680200"/>
            <a:ext cx="720725" cy="230188"/>
          </a:xfrm>
          <a:prstGeom prst="rect">
            <a:avLst/>
          </a:prstGeom>
          <a:noFill/>
          <a:ln w="9525">
            <a:noFill/>
            <a:miter lim="800000"/>
            <a:headEnd/>
            <a:tailEnd/>
          </a:ln>
        </p:spPr>
        <p:txBody>
          <a:bodyPr>
            <a:spAutoFit/>
          </a:bodyPr>
          <a:lstStyle/>
          <a:p>
            <a:pPr algn="ctr"/>
            <a:r>
              <a:rPr lang="en-GB" sz="900">
                <a:latin typeface="Verdana" pitchFamily="34" charset="0"/>
              </a:rPr>
              <a:t>DATE</a:t>
            </a:r>
          </a:p>
        </p:txBody>
      </p:sp>
      <p:sp>
        <p:nvSpPr>
          <p:cNvPr id="33" name="Text Box 36"/>
          <p:cNvSpPr txBox="1">
            <a:spLocks noChangeArrowheads="1"/>
          </p:cNvSpPr>
          <p:nvPr/>
        </p:nvSpPr>
        <p:spPr bwMode="auto">
          <a:xfrm>
            <a:off x="116632" y="57150"/>
            <a:ext cx="6625481" cy="431800"/>
          </a:xfrm>
          <a:prstGeom prst="rect">
            <a:avLst/>
          </a:prstGeom>
          <a:solidFill>
            <a:srgbClr val="FFFFFF"/>
          </a:solidFill>
          <a:ln w="9525">
            <a:solidFill>
              <a:srgbClr val="000000"/>
            </a:solidFill>
            <a:miter lim="800000"/>
            <a:headEnd/>
            <a:tailEnd/>
          </a:ln>
        </p:spPr>
        <p:txBody>
          <a:bodyPr/>
          <a:lstStyle/>
          <a:p>
            <a:pPr algn="ctr">
              <a:defRPr/>
            </a:pPr>
            <a:r>
              <a:rPr lang="en-US" sz="1250" b="1" dirty="0">
                <a:latin typeface="Verdana" pitchFamily="34" charset="0"/>
              </a:rPr>
              <a:t>ENTITLEMENT TO </a:t>
            </a:r>
            <a:r>
              <a:rPr lang="en-US" sz="1250" b="1" dirty="0" smtClean="0">
                <a:latin typeface="Verdana" pitchFamily="34" charset="0"/>
              </a:rPr>
              <a:t>BE APPROVED BY AUTHORISED MANAGER</a:t>
            </a:r>
          </a:p>
          <a:p>
            <a:pPr algn="ctr">
              <a:defRPr/>
            </a:pPr>
            <a:r>
              <a:rPr lang="en-US" sz="1100" b="1" dirty="0" smtClean="0">
                <a:latin typeface="Verdana" pitchFamily="34" charset="0"/>
              </a:rPr>
              <a:t>(TO BE AGREED WITH SECURITY OFFICE)</a:t>
            </a:r>
            <a:endParaRPr lang="en-US" sz="1100" b="1" dirty="0">
              <a:latin typeface="Verdana" pitchFamily="34" charset="0"/>
            </a:endParaRPr>
          </a:p>
        </p:txBody>
      </p:sp>
      <p:sp>
        <p:nvSpPr>
          <p:cNvPr id="3098" name="Text Box 36"/>
          <p:cNvSpPr txBox="1">
            <a:spLocks noChangeArrowheads="1"/>
          </p:cNvSpPr>
          <p:nvPr/>
        </p:nvSpPr>
        <p:spPr bwMode="auto">
          <a:xfrm>
            <a:off x="115888" y="560388"/>
            <a:ext cx="180022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099" name="Text Box 36"/>
          <p:cNvSpPr txBox="1">
            <a:spLocks noChangeArrowheads="1"/>
          </p:cNvSpPr>
          <p:nvPr/>
        </p:nvSpPr>
        <p:spPr bwMode="auto">
          <a:xfrm>
            <a:off x="1989138" y="560388"/>
            <a:ext cx="475297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100" name="TextBox 36"/>
          <p:cNvSpPr txBox="1">
            <a:spLocks noChangeArrowheads="1"/>
          </p:cNvSpPr>
          <p:nvPr/>
        </p:nvSpPr>
        <p:spPr bwMode="auto">
          <a:xfrm>
            <a:off x="115888" y="633413"/>
            <a:ext cx="1852612" cy="231775"/>
          </a:xfrm>
          <a:prstGeom prst="rect">
            <a:avLst/>
          </a:prstGeom>
          <a:noFill/>
          <a:ln w="9525">
            <a:noFill/>
            <a:miter lim="800000"/>
            <a:headEnd/>
            <a:tailEnd/>
          </a:ln>
        </p:spPr>
        <p:txBody>
          <a:bodyPr>
            <a:spAutoFit/>
          </a:bodyPr>
          <a:lstStyle/>
          <a:p>
            <a:r>
              <a:rPr lang="en-GB" sz="900">
                <a:latin typeface="Verdana" pitchFamily="34" charset="0"/>
              </a:rPr>
              <a:t>NAME (BLOCK LETTERS)</a:t>
            </a:r>
          </a:p>
        </p:txBody>
      </p:sp>
      <p:sp>
        <p:nvSpPr>
          <p:cNvPr id="3101" name="Text Box 36"/>
          <p:cNvSpPr txBox="1">
            <a:spLocks noChangeArrowheads="1"/>
          </p:cNvSpPr>
          <p:nvPr/>
        </p:nvSpPr>
        <p:spPr bwMode="auto">
          <a:xfrm>
            <a:off x="908050" y="1568450"/>
            <a:ext cx="244792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102" name="Text Box 36"/>
          <p:cNvSpPr txBox="1">
            <a:spLocks noChangeArrowheads="1"/>
          </p:cNvSpPr>
          <p:nvPr/>
        </p:nvSpPr>
        <p:spPr bwMode="auto">
          <a:xfrm>
            <a:off x="115888" y="1568450"/>
            <a:ext cx="72072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103" name="TextBox 39"/>
          <p:cNvSpPr txBox="1">
            <a:spLocks noChangeArrowheads="1"/>
          </p:cNvSpPr>
          <p:nvPr/>
        </p:nvSpPr>
        <p:spPr bwMode="auto">
          <a:xfrm>
            <a:off x="115888" y="1639888"/>
            <a:ext cx="1852612" cy="231775"/>
          </a:xfrm>
          <a:prstGeom prst="rect">
            <a:avLst/>
          </a:prstGeom>
          <a:noFill/>
          <a:ln w="9525">
            <a:noFill/>
            <a:miter lim="800000"/>
            <a:headEnd/>
            <a:tailEnd/>
          </a:ln>
        </p:spPr>
        <p:txBody>
          <a:bodyPr>
            <a:spAutoFit/>
          </a:bodyPr>
          <a:lstStyle/>
          <a:p>
            <a:r>
              <a:rPr lang="en-GB" sz="900">
                <a:latin typeface="Verdana" pitchFamily="34" charset="0"/>
              </a:rPr>
              <a:t>SIGNED</a:t>
            </a:r>
          </a:p>
        </p:txBody>
      </p:sp>
      <p:sp>
        <p:nvSpPr>
          <p:cNvPr id="3104" name="Text Box 36"/>
          <p:cNvSpPr txBox="1">
            <a:spLocks noChangeArrowheads="1"/>
          </p:cNvSpPr>
          <p:nvPr/>
        </p:nvSpPr>
        <p:spPr bwMode="auto">
          <a:xfrm>
            <a:off x="4221163" y="1568450"/>
            <a:ext cx="2520950"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105" name="Text Box 36"/>
          <p:cNvSpPr txBox="1">
            <a:spLocks noChangeArrowheads="1"/>
          </p:cNvSpPr>
          <p:nvPr/>
        </p:nvSpPr>
        <p:spPr bwMode="auto">
          <a:xfrm>
            <a:off x="3429000" y="1568450"/>
            <a:ext cx="720725"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106" name="TextBox 42"/>
          <p:cNvSpPr txBox="1">
            <a:spLocks noChangeArrowheads="1"/>
          </p:cNvSpPr>
          <p:nvPr/>
        </p:nvSpPr>
        <p:spPr bwMode="auto">
          <a:xfrm>
            <a:off x="3429000" y="1639888"/>
            <a:ext cx="720725" cy="231775"/>
          </a:xfrm>
          <a:prstGeom prst="rect">
            <a:avLst/>
          </a:prstGeom>
          <a:noFill/>
          <a:ln w="9525">
            <a:noFill/>
            <a:miter lim="800000"/>
            <a:headEnd/>
            <a:tailEnd/>
          </a:ln>
        </p:spPr>
        <p:txBody>
          <a:bodyPr>
            <a:spAutoFit/>
          </a:bodyPr>
          <a:lstStyle/>
          <a:p>
            <a:pPr algn="ctr"/>
            <a:r>
              <a:rPr lang="en-GB" sz="900">
                <a:latin typeface="Verdana" pitchFamily="34" charset="0"/>
              </a:rPr>
              <a:t>DATE</a:t>
            </a:r>
          </a:p>
        </p:txBody>
      </p:sp>
      <p:sp>
        <p:nvSpPr>
          <p:cNvPr id="3107" name="Text Box 36"/>
          <p:cNvSpPr txBox="1">
            <a:spLocks noChangeArrowheads="1"/>
          </p:cNvSpPr>
          <p:nvPr/>
        </p:nvSpPr>
        <p:spPr bwMode="auto">
          <a:xfrm>
            <a:off x="115889" y="1065213"/>
            <a:ext cx="1512912"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108" name="Text Box 36"/>
          <p:cNvSpPr txBox="1">
            <a:spLocks noChangeArrowheads="1"/>
          </p:cNvSpPr>
          <p:nvPr/>
        </p:nvSpPr>
        <p:spPr bwMode="auto">
          <a:xfrm>
            <a:off x="1700808" y="1064568"/>
            <a:ext cx="2519982"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3109" name="TextBox 46"/>
          <p:cNvSpPr txBox="1">
            <a:spLocks noChangeArrowheads="1"/>
          </p:cNvSpPr>
          <p:nvPr/>
        </p:nvSpPr>
        <p:spPr bwMode="auto">
          <a:xfrm>
            <a:off x="115888" y="1138238"/>
            <a:ext cx="1852612" cy="231775"/>
          </a:xfrm>
          <a:prstGeom prst="rect">
            <a:avLst/>
          </a:prstGeom>
          <a:noFill/>
          <a:ln w="9525">
            <a:noFill/>
            <a:miter lim="800000"/>
            <a:headEnd/>
            <a:tailEnd/>
          </a:ln>
        </p:spPr>
        <p:txBody>
          <a:bodyPr>
            <a:spAutoFit/>
          </a:bodyPr>
          <a:lstStyle/>
          <a:p>
            <a:r>
              <a:rPr lang="en-GB" sz="900" dirty="0">
                <a:latin typeface="Verdana" pitchFamily="34" charset="0"/>
              </a:rPr>
              <a:t>POSITION IN COMPANY</a:t>
            </a:r>
          </a:p>
        </p:txBody>
      </p:sp>
      <p:sp>
        <p:nvSpPr>
          <p:cNvPr id="3110" name="TextBox 49"/>
          <p:cNvSpPr txBox="1">
            <a:spLocks noChangeArrowheads="1"/>
          </p:cNvSpPr>
          <p:nvPr/>
        </p:nvSpPr>
        <p:spPr bwMode="auto">
          <a:xfrm>
            <a:off x="131744" y="8173715"/>
            <a:ext cx="955711" cy="230832"/>
          </a:xfrm>
          <a:prstGeom prst="rect">
            <a:avLst/>
          </a:prstGeom>
          <a:noFill/>
          <a:ln w="9525">
            <a:noFill/>
            <a:miter lim="800000"/>
            <a:headEnd/>
            <a:tailEnd/>
          </a:ln>
        </p:spPr>
        <p:txBody>
          <a:bodyPr wrap="none">
            <a:spAutoFit/>
          </a:bodyPr>
          <a:lstStyle/>
          <a:p>
            <a:r>
              <a:rPr lang="en-GB" sz="900" dirty="0">
                <a:latin typeface="Verdana" pitchFamily="34" charset="0"/>
              </a:rPr>
              <a:t>EXPIRY </a:t>
            </a:r>
            <a:r>
              <a:rPr lang="en-GB" sz="900" dirty="0" smtClean="0">
                <a:latin typeface="Verdana" pitchFamily="34" charset="0"/>
              </a:rPr>
              <a:t>DATE</a:t>
            </a:r>
            <a:endParaRPr lang="en-GB" sz="900" dirty="0">
              <a:latin typeface="Verdana" pitchFamily="34" charset="0"/>
            </a:endParaRPr>
          </a:p>
        </p:txBody>
      </p:sp>
      <p:sp>
        <p:nvSpPr>
          <p:cNvPr id="3111" name="Text Box 36"/>
          <p:cNvSpPr txBox="1">
            <a:spLocks noChangeArrowheads="1"/>
          </p:cNvSpPr>
          <p:nvPr/>
        </p:nvSpPr>
        <p:spPr bwMode="auto">
          <a:xfrm>
            <a:off x="1268413" y="8167688"/>
            <a:ext cx="3744912" cy="242887"/>
          </a:xfrm>
          <a:prstGeom prst="rect">
            <a:avLst/>
          </a:prstGeom>
          <a:solidFill>
            <a:srgbClr val="FFFFFF"/>
          </a:solidFill>
          <a:ln w="9525">
            <a:solidFill>
              <a:srgbClr val="000000"/>
            </a:solidFill>
            <a:miter lim="800000"/>
            <a:headEnd/>
            <a:tailEnd/>
          </a:ln>
        </p:spPr>
        <p:txBody>
          <a:bodyPr/>
          <a:lstStyle/>
          <a:p>
            <a:endParaRPr lang="en-US" sz="900"/>
          </a:p>
        </p:txBody>
      </p:sp>
      <p:sp>
        <p:nvSpPr>
          <p:cNvPr id="41" name="TextBox 25"/>
          <p:cNvSpPr txBox="1">
            <a:spLocks noChangeArrowheads="1"/>
          </p:cNvSpPr>
          <p:nvPr/>
        </p:nvSpPr>
        <p:spPr bwMode="auto">
          <a:xfrm>
            <a:off x="115888" y="2311782"/>
            <a:ext cx="6597650" cy="3947234"/>
          </a:xfrm>
          <a:prstGeom prst="rect">
            <a:avLst/>
          </a:prstGeom>
          <a:noFill/>
          <a:ln w="9525">
            <a:noFill/>
            <a:miter lim="800000"/>
            <a:headEnd/>
            <a:tailEnd/>
          </a:ln>
        </p:spPr>
        <p:txBody>
          <a:bodyPr>
            <a:spAutoFit/>
          </a:bodyPr>
          <a:lstStyle/>
          <a:p>
            <a:pPr algn="just">
              <a:defRPr/>
            </a:pPr>
            <a:r>
              <a:rPr lang="en-GB" sz="1000" dirty="0">
                <a:latin typeface="Verdana" panose="020B0604030504040204" pitchFamily="34" charset="0"/>
                <a:ea typeface="Verdana" panose="020B0604030504040204" pitchFamily="34" charset="0"/>
                <a:cs typeface="Verdana" panose="020B0604030504040204" pitchFamily="34" charset="0"/>
              </a:rPr>
              <a:t>I certify that I have read and understood the University’s Traffic Regulations, </a:t>
            </a:r>
            <a:r>
              <a:rPr lang="en-GB" sz="1000" u="sng" dirty="0">
                <a:latin typeface="Verdana" panose="020B0604030504040204" pitchFamily="34" charset="0"/>
                <a:ea typeface="Verdana" panose="020B0604030504040204" pitchFamily="34" charset="0"/>
                <a:cs typeface="Verdana" panose="020B0604030504040204" pitchFamily="34" charset="0"/>
                <a:hlinkClick r:id="rId2"/>
              </a:rPr>
              <a:t>http://</a:t>
            </a:r>
            <a:r>
              <a:rPr lang="en-GB" sz="1000" u="sng" dirty="0" smtClean="0">
                <a:latin typeface="Verdana" panose="020B0604030504040204" pitchFamily="34" charset="0"/>
                <a:ea typeface="Verdana" panose="020B0604030504040204" pitchFamily="34" charset="0"/>
                <a:cs typeface="Verdana" panose="020B0604030504040204" pitchFamily="34" charset="0"/>
                <a:hlinkClick r:id="rId2"/>
              </a:rPr>
              <a:t>www.nottingham.ac.uk/estates/documents/security/trafficregulations.pdf</a:t>
            </a:r>
            <a:r>
              <a:rPr lang="en-GB" sz="1000" dirty="0" smtClean="0">
                <a:latin typeface="Verdana" panose="020B0604030504040204" pitchFamily="34" charset="0"/>
                <a:ea typeface="Verdana" panose="020B0604030504040204" pitchFamily="34" charset="0"/>
                <a:cs typeface="Verdana" panose="020B0604030504040204" pitchFamily="34" charset="0"/>
              </a:rPr>
              <a:t>, </a:t>
            </a:r>
            <a:r>
              <a:rPr lang="en-GB" sz="1000" dirty="0">
                <a:latin typeface="Verdana" pitchFamily="34" charset="0"/>
                <a:ea typeface="Verdana" panose="020B0604030504040204" pitchFamily="34" charset="0"/>
                <a:cs typeface="Verdana" panose="020B0604030504040204" pitchFamily="34" charset="0"/>
              </a:rPr>
              <a:t>I recognise that failure to comply will result in the implementation of sanctions for non-compliance as detailed in the Regulations. </a:t>
            </a:r>
          </a:p>
          <a:p>
            <a:pPr algn="just">
              <a:defRPr/>
            </a:pPr>
            <a:r>
              <a:rPr lang="en-GB" sz="1000" dirty="0">
                <a:latin typeface="Verdana" pitchFamily="34" charset="0"/>
                <a:ea typeface="Verdana" panose="020B0604030504040204" pitchFamily="34" charset="0"/>
                <a:cs typeface="Verdana" panose="020B0604030504040204" pitchFamily="34" charset="0"/>
              </a:rPr>
              <a:t> </a:t>
            </a:r>
          </a:p>
          <a:p>
            <a:pPr algn="just">
              <a:defRPr/>
            </a:pPr>
            <a:r>
              <a:rPr lang="en-GB" sz="1000" dirty="0">
                <a:latin typeface="Verdana" pitchFamily="34" charset="0"/>
                <a:ea typeface="Verdana" panose="020B0604030504040204" pitchFamily="34" charset="0"/>
                <a:cs typeface="Verdana" panose="020B0604030504040204" pitchFamily="34" charset="0"/>
              </a:rPr>
              <a:t>I agree to notify the Security Office of any changes to details stated on this form. I am not a registered student</a:t>
            </a:r>
            <a:r>
              <a:rPr lang="en-GB" sz="1000" dirty="0" smtClean="0">
                <a:latin typeface="Verdana" panose="020B0604030504040204" pitchFamily="34" charset="0"/>
                <a:ea typeface="Verdana" panose="020B0604030504040204" pitchFamily="34" charset="0"/>
                <a:cs typeface="Verdana" panose="020B0604030504040204" pitchFamily="34" charset="0"/>
              </a:rPr>
              <a:t>.</a:t>
            </a:r>
          </a:p>
          <a:p>
            <a:pPr algn="just">
              <a:defRPr/>
            </a:pPr>
            <a:endParaRPr lang="en-GB" sz="1000" dirty="0">
              <a:latin typeface="Verdana" pitchFamily="34" charset="0"/>
              <a:ea typeface="Verdana" panose="020B0604030504040204" pitchFamily="34" charset="0"/>
              <a:cs typeface="Verdana" panose="020B0604030504040204" pitchFamily="34" charset="0"/>
            </a:endParaRPr>
          </a:p>
          <a:p>
            <a:pPr algn="just">
              <a:defRPr/>
            </a:pPr>
            <a:r>
              <a:rPr lang="en-GB" sz="1000" dirty="0">
                <a:latin typeface="Verdana" pitchFamily="34" charset="0"/>
                <a:ea typeface="Verdana" panose="020B0604030504040204" pitchFamily="34" charset="0"/>
                <a:cs typeface="Verdana" panose="020B0604030504040204" pitchFamily="34" charset="0"/>
              </a:rPr>
              <a:t>I agree to abide by any parking guidance issued with the permit.</a:t>
            </a:r>
          </a:p>
          <a:p>
            <a:pPr algn="just">
              <a:defRPr/>
            </a:pPr>
            <a:r>
              <a:rPr lang="en-GB" sz="1000" dirty="0">
                <a:latin typeface="Verdana" pitchFamily="34" charset="0"/>
                <a:ea typeface="Verdana" panose="020B0604030504040204" pitchFamily="34" charset="0"/>
                <a:cs typeface="Verdana" panose="020B0604030504040204" pitchFamily="34" charset="0"/>
              </a:rPr>
              <a:t> </a:t>
            </a:r>
          </a:p>
          <a:p>
            <a:pPr algn="just">
              <a:defRPr/>
            </a:pPr>
            <a:r>
              <a:rPr lang="en-GB" sz="1000" dirty="0">
                <a:latin typeface="Verdana" pitchFamily="34" charset="0"/>
                <a:ea typeface="Verdana" panose="020B0604030504040204" pitchFamily="34" charset="0"/>
                <a:cs typeface="Verdana" panose="020B0604030504040204" pitchFamily="34" charset="0"/>
              </a:rPr>
              <a:t>I agree to the use of my personal data for the purpose of administering the University’s Car Parking Scheme. The University of Nottingham may use personal details and information provided in this Parking Permit application form for the purposes of its parking statistics/strategy and related matters. This data will be recorded in accordance with the Data Protection legislation.</a:t>
            </a:r>
          </a:p>
          <a:p>
            <a:pPr algn="just">
              <a:defRPr/>
            </a:pPr>
            <a:r>
              <a:rPr lang="en-GB" sz="1000" dirty="0">
                <a:latin typeface="Verdana" pitchFamily="34" charset="0"/>
                <a:ea typeface="Verdana" panose="020B0604030504040204" pitchFamily="34" charset="0"/>
                <a:cs typeface="Verdana" panose="020B0604030504040204" pitchFamily="34" charset="0"/>
              </a:rPr>
              <a:t> </a:t>
            </a:r>
          </a:p>
          <a:p>
            <a:pPr algn="just">
              <a:defRPr/>
            </a:pPr>
            <a:r>
              <a:rPr lang="en-GB" sz="1000" dirty="0">
                <a:latin typeface="Verdana" pitchFamily="34" charset="0"/>
                <a:ea typeface="Verdana" panose="020B0604030504040204" pitchFamily="34" charset="0"/>
                <a:cs typeface="Verdana" panose="020B0604030504040204" pitchFamily="34" charset="0"/>
              </a:rPr>
              <a:t>I declare that the information contained in this application is true to the best of my knowledge and belief. I understand that a false or misleading application may result in action being taken under the University Traffic Regulations.</a:t>
            </a:r>
          </a:p>
          <a:p>
            <a:pPr algn="just">
              <a:defRPr/>
            </a:pPr>
            <a:r>
              <a:rPr lang="en-GB" sz="1000" dirty="0">
                <a:latin typeface="Verdana" pitchFamily="34" charset="0"/>
                <a:ea typeface="Verdana" panose="020B0604030504040204" pitchFamily="34" charset="0"/>
                <a:cs typeface="Verdana" panose="020B0604030504040204" pitchFamily="34" charset="0"/>
              </a:rPr>
              <a:t> </a:t>
            </a:r>
          </a:p>
          <a:p>
            <a:pPr algn="just">
              <a:defRPr/>
            </a:pPr>
            <a:r>
              <a:rPr lang="en-GB" sz="1000" dirty="0">
                <a:latin typeface="Verdana" pitchFamily="34" charset="0"/>
                <a:ea typeface="Verdana" panose="020B0604030504040204" pitchFamily="34" charset="0"/>
                <a:cs typeface="Verdana" panose="020B0604030504040204" pitchFamily="34" charset="0"/>
              </a:rPr>
              <a:t>I accept that my Permit may be withdrawn for non payment of parking charges or for repeat offences under the Traffic Regulations.</a:t>
            </a:r>
          </a:p>
          <a:p>
            <a:pPr algn="just">
              <a:defRPr/>
            </a:pPr>
            <a:endParaRPr lang="en-GB" sz="1000" dirty="0">
              <a:latin typeface="Verdana" pitchFamily="34" charset="0"/>
              <a:ea typeface="Verdana" panose="020B0604030504040204" pitchFamily="34" charset="0"/>
              <a:cs typeface="Verdana" panose="020B0604030504040204" pitchFamily="34" charset="0"/>
            </a:endParaRPr>
          </a:p>
          <a:p>
            <a:pPr algn="just">
              <a:defRPr/>
            </a:pPr>
            <a:r>
              <a:rPr lang="en-GB" sz="1000" dirty="0">
                <a:latin typeface="Verdana" pitchFamily="34" charset="0"/>
                <a:ea typeface="Verdana" panose="020B0604030504040204" pitchFamily="34" charset="0"/>
                <a:cs typeface="Verdana" panose="020B0604030504040204" pitchFamily="34" charset="0"/>
              </a:rPr>
              <a:t>This Permit must be renewed on expiry of existing permit if parking on University Sites is still required. Failure to comply may result in enforcement action.</a:t>
            </a:r>
          </a:p>
          <a:p>
            <a:pPr algn="just">
              <a:defRPr/>
            </a:pPr>
            <a:endParaRPr lang="en-GB" sz="1050" dirty="0"/>
          </a:p>
        </p:txBody>
      </p:sp>
      <p:sp>
        <p:nvSpPr>
          <p:cNvPr id="42" name="Text Box 36"/>
          <p:cNvSpPr txBox="1">
            <a:spLocks noChangeArrowheads="1"/>
          </p:cNvSpPr>
          <p:nvPr/>
        </p:nvSpPr>
        <p:spPr bwMode="auto">
          <a:xfrm>
            <a:off x="4293097" y="1064568"/>
            <a:ext cx="1080120" cy="431800"/>
          </a:xfrm>
          <a:prstGeom prst="rect">
            <a:avLst/>
          </a:prstGeom>
          <a:solidFill>
            <a:srgbClr val="FFFFFF"/>
          </a:solidFill>
          <a:ln w="9525">
            <a:solidFill>
              <a:srgbClr val="000000"/>
            </a:solidFill>
            <a:miter lim="800000"/>
            <a:headEnd/>
            <a:tailEnd/>
          </a:ln>
        </p:spPr>
        <p:txBody>
          <a:bodyPr/>
          <a:lstStyle/>
          <a:p>
            <a:endParaRPr lang="en-US" sz="900"/>
          </a:p>
        </p:txBody>
      </p:sp>
      <p:sp>
        <p:nvSpPr>
          <p:cNvPr id="43" name="TextBox 46"/>
          <p:cNvSpPr txBox="1">
            <a:spLocks noChangeArrowheads="1"/>
          </p:cNvSpPr>
          <p:nvPr/>
        </p:nvSpPr>
        <p:spPr bwMode="auto">
          <a:xfrm>
            <a:off x="4240684" y="1136576"/>
            <a:ext cx="1852612" cy="231775"/>
          </a:xfrm>
          <a:prstGeom prst="rect">
            <a:avLst/>
          </a:prstGeom>
          <a:noFill/>
          <a:ln w="9525">
            <a:noFill/>
            <a:miter lim="800000"/>
            <a:headEnd/>
            <a:tailEnd/>
          </a:ln>
        </p:spPr>
        <p:txBody>
          <a:bodyPr>
            <a:spAutoFit/>
          </a:bodyPr>
          <a:lstStyle/>
          <a:p>
            <a:r>
              <a:rPr lang="en-GB" sz="900" dirty="0" smtClean="0">
                <a:latin typeface="Verdana" pitchFamily="34" charset="0"/>
              </a:rPr>
              <a:t>RECHARGE CODE</a:t>
            </a:r>
            <a:endParaRPr lang="en-GB" sz="900" dirty="0">
              <a:latin typeface="Verdana" pitchFamily="34" charset="0"/>
            </a:endParaRPr>
          </a:p>
        </p:txBody>
      </p:sp>
      <p:sp>
        <p:nvSpPr>
          <p:cNvPr id="44" name="Text Box 36"/>
          <p:cNvSpPr txBox="1">
            <a:spLocks noChangeArrowheads="1"/>
          </p:cNvSpPr>
          <p:nvPr/>
        </p:nvSpPr>
        <p:spPr bwMode="auto">
          <a:xfrm>
            <a:off x="5445225" y="1064568"/>
            <a:ext cx="1296144" cy="431800"/>
          </a:xfrm>
          <a:prstGeom prst="rect">
            <a:avLst/>
          </a:prstGeom>
          <a:solidFill>
            <a:srgbClr val="FFFFFF"/>
          </a:solidFill>
          <a:ln w="9525">
            <a:solidFill>
              <a:srgbClr val="000000"/>
            </a:solidFill>
            <a:miter lim="800000"/>
            <a:headEnd/>
            <a:tailEnd/>
          </a:ln>
        </p:spPr>
        <p:txBody>
          <a:bodyPr/>
          <a:lstStyle/>
          <a:p>
            <a:endParaRPr lang="en-US" sz="9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TotalTime>
  <Words>389</Words>
  <Application>Microsoft Office PowerPoint</Application>
  <PresentationFormat>A4 Paper (210x297 mm)</PresentationFormat>
  <Paragraphs>73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宋体</vt:lpstr>
      <vt:lpstr>Arial</vt:lpstr>
      <vt:lpstr>Calibri</vt:lpstr>
      <vt:lpstr>Courier New</vt:lpstr>
      <vt:lpstr>Times New Roman</vt:lpstr>
      <vt:lpstr>Verdana</vt:lpstr>
      <vt:lpstr>Office Theme</vt:lpstr>
      <vt:lpstr>PowerPoint Presentation</vt:lpstr>
      <vt:lpstr>PowerPoint Presentation</vt:lpstr>
    </vt:vector>
  </TitlesOfParts>
  <Company>The 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bbzdbp</dc:creator>
  <cp:lastModifiedBy>Alexander Leonard</cp:lastModifiedBy>
  <cp:revision>100</cp:revision>
  <dcterms:created xsi:type="dcterms:W3CDTF">2011-03-23T08:09:51Z</dcterms:created>
  <dcterms:modified xsi:type="dcterms:W3CDTF">2019-07-30T08:59:14Z</dcterms:modified>
</cp:coreProperties>
</file>