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4"/>
  </p:sldMasterIdLst>
  <p:notesMasterIdLst>
    <p:notesMasterId r:id="rId10"/>
  </p:notesMasterIdLst>
  <p:sldIdLst>
    <p:sldId id="266" r:id="rId5"/>
    <p:sldId id="264" r:id="rId6"/>
    <p:sldId id="281" r:id="rId7"/>
    <p:sldId id="282" r:id="rId8"/>
    <p:sldId id="28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3E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1A0706-9EC9-69B9-117D-ABFCC11632CE}" v="6" dt="2023-07-06T09:37:14.1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152" d="100"/>
          <a:sy n="152" d="100"/>
        </p:scale>
        <p:origin x="66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D2E39-466D-4693-A09A-30541941938C}" type="datetimeFigureOut">
              <a:rPr lang="en-GB" smtClean="0"/>
              <a:t>30/08/2023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6EFF83-4EAF-4AA0-B9F6-3F4A36D7B886}" type="slidenum">
              <a:rPr lang="en-GB" smtClean="0"/>
              <a:t>‹#›</a:t>
            </a:fld>
            <a:endParaRPr lang="en-GB" dirty="0"/>
          </a:p>
        </p:txBody>
      </p:sp>
    </p:spTree>
    <p:extLst>
      <p:ext uri="{BB962C8B-B14F-4D97-AF65-F5344CB8AC3E}">
        <p14:creationId xmlns:p14="http://schemas.microsoft.com/office/powerpoint/2010/main" val="2643061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76D7314E-C682-4A66-88D6-B28F459C3906}" type="datetimeFigureOut">
              <a:rPr lang="en-GB" smtClean="0"/>
              <a:t>30/08/2023</a:t>
            </a:fld>
            <a:endParaRPr lang="en-GB" dirty="0"/>
          </a:p>
        </p:txBody>
      </p:sp>
      <p:sp>
        <p:nvSpPr>
          <p:cNvPr id="5" name="Footer Placeholder 4"/>
          <p:cNvSpPr>
            <a:spLocks noGrp="1"/>
          </p:cNvSpPr>
          <p:nvPr>
            <p:ph type="ftr" sz="quarter" idx="11"/>
          </p:nvPr>
        </p:nvSpPr>
        <p:spPr>
          <a:xfrm>
            <a:off x="3962399" y="5870575"/>
            <a:ext cx="4893958" cy="377825"/>
          </a:xfrm>
        </p:spPr>
        <p:txBody>
          <a:bodyPr/>
          <a:lstStyle/>
          <a:p>
            <a:endParaRPr lang="en-GB" dirty="0"/>
          </a:p>
        </p:txBody>
      </p:sp>
      <p:sp>
        <p:nvSpPr>
          <p:cNvPr id="6" name="Slide Number Placeholder 5"/>
          <p:cNvSpPr>
            <a:spLocks noGrp="1"/>
          </p:cNvSpPr>
          <p:nvPr>
            <p:ph type="sldNum" sz="quarter" idx="12"/>
          </p:nvPr>
        </p:nvSpPr>
        <p:spPr>
          <a:xfrm>
            <a:off x="10608958" y="5870575"/>
            <a:ext cx="551167" cy="377825"/>
          </a:xfrm>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18322994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2030353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81052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2241279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2480545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2864720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3682032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3019997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341324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1178842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2820190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12844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1702867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3053055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2098933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151744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D7314E-C682-4A66-88D6-B28F459C3906}" type="datetimeFigureOut">
              <a:rPr lang="en-GB" smtClean="0"/>
              <a:t>30/08/2023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E71F78C-2183-42A3-9067-75A1EBCC96CB}" type="slidenum">
              <a:rPr lang="en-GB" smtClean="0"/>
              <a:t>‹#›</a:t>
            </a:fld>
            <a:endParaRPr lang="en-GB" dirty="0"/>
          </a:p>
        </p:txBody>
      </p:sp>
    </p:spTree>
    <p:extLst>
      <p:ext uri="{BB962C8B-B14F-4D97-AF65-F5344CB8AC3E}">
        <p14:creationId xmlns:p14="http://schemas.microsoft.com/office/powerpoint/2010/main" val="2363249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6D7314E-C682-4A66-88D6-B28F459C3906}" type="datetimeFigureOut">
              <a:rPr lang="en-GB" smtClean="0"/>
              <a:t>30/08/2023</a:t>
            </a:fld>
            <a:endParaRPr lang="en-GB"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E71F78C-2183-42A3-9067-75A1EBCC96CB}" type="slidenum">
              <a:rPr lang="en-GB" smtClean="0"/>
              <a:t>‹#›</a:t>
            </a:fld>
            <a:endParaRPr lang="en-GB" dirty="0"/>
          </a:p>
        </p:txBody>
      </p:sp>
    </p:spTree>
    <p:extLst>
      <p:ext uri="{BB962C8B-B14F-4D97-AF65-F5344CB8AC3E}">
        <p14:creationId xmlns:p14="http://schemas.microsoft.com/office/powerpoint/2010/main" val="1713943648"/>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FDD75B-2216-8F6B-4DD5-235B5E211476}"/>
              </a:ext>
            </a:extLst>
          </p:cNvPr>
          <p:cNvSpPr txBox="1"/>
          <p:nvPr/>
        </p:nvSpPr>
        <p:spPr>
          <a:xfrm>
            <a:off x="0" y="1859625"/>
            <a:ext cx="12192000" cy="1323439"/>
          </a:xfrm>
          <a:prstGeom prst="rect">
            <a:avLst/>
          </a:prstGeom>
          <a:noFill/>
        </p:spPr>
        <p:txBody>
          <a:bodyPr wrap="square" rtlCol="0">
            <a:spAutoFit/>
          </a:bodyPr>
          <a:lstStyle/>
          <a:p>
            <a:pPr algn="ctr"/>
            <a:r>
              <a:rPr lang="en-GB" sz="8000" dirty="0"/>
              <a:t>Interactive activity</a:t>
            </a:r>
          </a:p>
        </p:txBody>
      </p:sp>
      <p:cxnSp>
        <p:nvCxnSpPr>
          <p:cNvPr id="4" name="Straight Connector 3">
            <a:extLst>
              <a:ext uri="{FF2B5EF4-FFF2-40B4-BE49-F238E27FC236}">
                <a16:creationId xmlns:a16="http://schemas.microsoft.com/office/drawing/2014/main" id="{2075E246-6FD1-C2ED-A9E0-010C1149C135}"/>
              </a:ext>
              <a:ext uri="{C183D7F6-B498-43B3-948B-1728B52AA6E4}">
                <adec:decorative xmlns:adec="http://schemas.microsoft.com/office/drawing/2017/decorative" val="1"/>
              </a:ext>
            </a:extLst>
          </p:cNvPr>
          <p:cNvCxnSpPr>
            <a:cxnSpLocks/>
          </p:cNvCxnSpPr>
          <p:nvPr/>
        </p:nvCxnSpPr>
        <p:spPr>
          <a:xfrm>
            <a:off x="0" y="2578814"/>
            <a:ext cx="22680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6CA4939-7A9D-ABFE-E4F9-B674D13D0019}"/>
              </a:ext>
              <a:ext uri="{C183D7F6-B498-43B3-948B-1728B52AA6E4}">
                <adec:decorative xmlns:adec="http://schemas.microsoft.com/office/drawing/2017/decorative" val="1"/>
              </a:ext>
            </a:extLst>
          </p:cNvPr>
          <p:cNvCxnSpPr>
            <a:cxnSpLocks/>
          </p:cNvCxnSpPr>
          <p:nvPr/>
        </p:nvCxnSpPr>
        <p:spPr>
          <a:xfrm>
            <a:off x="9914574" y="2578814"/>
            <a:ext cx="22680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Picture 2" descr="A qr code with a dinosaur">
            <a:extLst>
              <a:ext uri="{FF2B5EF4-FFF2-40B4-BE49-F238E27FC236}">
                <a16:creationId xmlns:a16="http://schemas.microsoft.com/office/drawing/2014/main" id="{AB932B92-BCC8-4362-BA77-9466447A8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6464" y="3963899"/>
            <a:ext cx="2775948" cy="2775948"/>
          </a:xfrm>
          <a:prstGeom prst="rect">
            <a:avLst/>
          </a:prstGeom>
        </p:spPr>
      </p:pic>
      <p:sp>
        <p:nvSpPr>
          <p:cNvPr id="7" name="TextBox 6">
            <a:extLst>
              <a:ext uri="{FF2B5EF4-FFF2-40B4-BE49-F238E27FC236}">
                <a16:creationId xmlns:a16="http://schemas.microsoft.com/office/drawing/2014/main" id="{A4058990-51E4-4F63-60EF-BB359D6F0AFD}"/>
              </a:ext>
            </a:extLst>
          </p:cNvPr>
          <p:cNvSpPr txBox="1"/>
          <p:nvPr/>
        </p:nvSpPr>
        <p:spPr>
          <a:xfrm>
            <a:off x="541855" y="6179749"/>
            <a:ext cx="8411966" cy="400110"/>
          </a:xfrm>
          <a:prstGeom prst="rect">
            <a:avLst/>
          </a:prstGeom>
          <a:noFill/>
        </p:spPr>
        <p:txBody>
          <a:bodyPr wrap="square">
            <a:spAutoFit/>
          </a:bodyPr>
          <a:lstStyle/>
          <a:p>
            <a:r>
              <a:rPr lang="en-GB" sz="2000" dirty="0"/>
              <a:t>https://cardographer.cs.nott.ac.uk/sessions/63fc86fa6248425d4567a33a/cards</a:t>
            </a:r>
          </a:p>
        </p:txBody>
      </p:sp>
      <p:sp>
        <p:nvSpPr>
          <p:cNvPr id="8" name="TextBox 7">
            <a:extLst>
              <a:ext uri="{FF2B5EF4-FFF2-40B4-BE49-F238E27FC236}">
                <a16:creationId xmlns:a16="http://schemas.microsoft.com/office/drawing/2014/main" id="{5965710D-3485-DEBF-6CD0-A74D3F418ABB}"/>
              </a:ext>
            </a:extLst>
          </p:cNvPr>
          <p:cNvSpPr txBox="1"/>
          <p:nvPr/>
        </p:nvSpPr>
        <p:spPr>
          <a:xfrm>
            <a:off x="1220058" y="3071256"/>
            <a:ext cx="9828516" cy="830997"/>
          </a:xfrm>
          <a:prstGeom prst="rect">
            <a:avLst/>
          </a:prstGeom>
          <a:noFill/>
        </p:spPr>
        <p:txBody>
          <a:bodyPr wrap="square" rtlCol="0">
            <a:spAutoFit/>
          </a:bodyPr>
          <a:lstStyle/>
          <a:p>
            <a:pPr algn="ctr"/>
            <a:r>
              <a:rPr lang="en-GB" sz="2400" dirty="0"/>
              <a:t>For this activity you may want to sit with people so you can discuss </a:t>
            </a:r>
          </a:p>
          <a:p>
            <a:pPr algn="ctr"/>
            <a:r>
              <a:rPr lang="en-GB" sz="2400" dirty="0"/>
              <a:t>(this is completely optional though and can be done individually if preferred)</a:t>
            </a:r>
          </a:p>
        </p:txBody>
      </p:sp>
    </p:spTree>
    <p:extLst>
      <p:ext uri="{BB962C8B-B14F-4D97-AF65-F5344CB8AC3E}">
        <p14:creationId xmlns:p14="http://schemas.microsoft.com/office/powerpoint/2010/main" val="343640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pic>
        <p:nvPicPr>
          <p:cNvPr id="4" name="Picture 3" descr="A qr code with a dinosaur&#10;&#10;Description automatically generated">
            <a:extLst>
              <a:ext uri="{FF2B5EF4-FFF2-40B4-BE49-F238E27FC236}">
                <a16:creationId xmlns:a16="http://schemas.microsoft.com/office/drawing/2014/main" id="{4647B820-3867-7E82-1D67-29D77C24E6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80306" y="62208"/>
            <a:ext cx="2685082" cy="2685082"/>
          </a:xfrm>
          <a:prstGeom prst="rect">
            <a:avLst/>
          </a:prstGeom>
        </p:spPr>
      </p:pic>
      <p:pic>
        <p:nvPicPr>
          <p:cNvPr id="10" name="Picture 9">
            <a:extLst>
              <a:ext uri="{FF2B5EF4-FFF2-40B4-BE49-F238E27FC236}">
                <a16:creationId xmlns:a16="http://schemas.microsoft.com/office/drawing/2014/main" id="{925529B3-0795-D019-F609-DB4AA32D93A0}"/>
              </a:ext>
            </a:extLst>
          </p:cNvPr>
          <p:cNvPicPr>
            <a:picLocks noChangeAspect="1"/>
          </p:cNvPicPr>
          <p:nvPr/>
        </p:nvPicPr>
        <p:blipFill rotWithShape="1">
          <a:blip r:embed="rId3"/>
          <a:srcRect b="8368"/>
          <a:stretch/>
        </p:blipFill>
        <p:spPr>
          <a:xfrm>
            <a:off x="515827" y="3812368"/>
            <a:ext cx="3194027" cy="1785104"/>
          </a:xfrm>
          <a:prstGeom prst="rect">
            <a:avLst/>
          </a:prstGeom>
        </p:spPr>
      </p:pic>
      <p:pic>
        <p:nvPicPr>
          <p:cNvPr id="12" name="Picture 11">
            <a:extLst>
              <a:ext uri="{FF2B5EF4-FFF2-40B4-BE49-F238E27FC236}">
                <a16:creationId xmlns:a16="http://schemas.microsoft.com/office/drawing/2014/main" id="{163AD33F-CECA-365A-AA45-974E5FA06870}"/>
              </a:ext>
            </a:extLst>
          </p:cNvPr>
          <p:cNvPicPr>
            <a:picLocks noChangeAspect="1"/>
          </p:cNvPicPr>
          <p:nvPr/>
        </p:nvPicPr>
        <p:blipFill rotWithShape="1">
          <a:blip r:embed="rId4"/>
          <a:srcRect t="1376" b="3227"/>
          <a:stretch/>
        </p:blipFill>
        <p:spPr>
          <a:xfrm>
            <a:off x="5332025" y="3073703"/>
            <a:ext cx="2424861" cy="3707323"/>
          </a:xfrm>
          <a:prstGeom prst="rect">
            <a:avLst/>
          </a:prstGeom>
        </p:spPr>
      </p:pic>
      <p:pic>
        <p:nvPicPr>
          <p:cNvPr id="14" name="Picture 13">
            <a:extLst>
              <a:ext uri="{FF2B5EF4-FFF2-40B4-BE49-F238E27FC236}">
                <a16:creationId xmlns:a16="http://schemas.microsoft.com/office/drawing/2014/main" id="{EEAE06B9-A0B9-0BE6-005D-954648ACCDA8}"/>
              </a:ext>
            </a:extLst>
          </p:cNvPr>
          <p:cNvPicPr>
            <a:picLocks noChangeAspect="1"/>
          </p:cNvPicPr>
          <p:nvPr/>
        </p:nvPicPr>
        <p:blipFill rotWithShape="1">
          <a:blip r:embed="rId5"/>
          <a:srcRect t="830" b="3359"/>
          <a:stretch/>
        </p:blipFill>
        <p:spPr>
          <a:xfrm>
            <a:off x="8610965" y="3120292"/>
            <a:ext cx="2383244" cy="3675500"/>
          </a:xfrm>
          <a:prstGeom prst="rect">
            <a:avLst/>
          </a:prstGeom>
        </p:spPr>
      </p:pic>
      <p:sp>
        <p:nvSpPr>
          <p:cNvPr id="15" name="TextBox 14">
            <a:extLst>
              <a:ext uri="{FF2B5EF4-FFF2-40B4-BE49-F238E27FC236}">
                <a16:creationId xmlns:a16="http://schemas.microsoft.com/office/drawing/2014/main" id="{4A72E78E-F584-C641-4520-D2C19B07FFE8}"/>
              </a:ext>
            </a:extLst>
          </p:cNvPr>
          <p:cNvSpPr txBox="1"/>
          <p:nvPr/>
        </p:nvSpPr>
        <p:spPr>
          <a:xfrm>
            <a:off x="126612" y="3489"/>
            <a:ext cx="7630274" cy="1015663"/>
          </a:xfrm>
          <a:prstGeom prst="rect">
            <a:avLst/>
          </a:prstGeom>
          <a:noFill/>
        </p:spPr>
        <p:txBody>
          <a:bodyPr wrap="square" rtlCol="0">
            <a:spAutoFit/>
          </a:bodyPr>
          <a:lstStyle/>
          <a:p>
            <a:r>
              <a:rPr lang="en-GB" sz="6000" dirty="0"/>
              <a:t>EDI cards</a:t>
            </a:r>
          </a:p>
        </p:txBody>
      </p:sp>
      <p:sp>
        <p:nvSpPr>
          <p:cNvPr id="17" name="TextBox 16">
            <a:extLst>
              <a:ext uri="{FF2B5EF4-FFF2-40B4-BE49-F238E27FC236}">
                <a16:creationId xmlns:a16="http://schemas.microsoft.com/office/drawing/2014/main" id="{6ADFFF2A-BC4A-D463-6697-62C38A037214}"/>
              </a:ext>
            </a:extLst>
          </p:cNvPr>
          <p:cNvSpPr txBox="1"/>
          <p:nvPr/>
        </p:nvSpPr>
        <p:spPr>
          <a:xfrm>
            <a:off x="0" y="554176"/>
            <a:ext cx="9380306" cy="1785104"/>
          </a:xfrm>
          <a:prstGeom prst="rect">
            <a:avLst/>
          </a:prstGeom>
          <a:noFill/>
        </p:spPr>
        <p:txBody>
          <a:bodyPr wrap="square">
            <a:spAutoFit/>
          </a:bodyPr>
          <a:lstStyle/>
          <a:p>
            <a:pPr marL="285750" indent="-285750" algn="l">
              <a:buFont typeface="Arial" panose="020B0604020202020204" pitchFamily="34" charset="0"/>
              <a:buChar char="•"/>
            </a:pPr>
            <a:endParaRPr lang="en-GB" sz="1800" b="0" i="0" u="none" strike="noStrike" baseline="0" dirty="0">
              <a:solidFill>
                <a:srgbClr val="000000"/>
              </a:solidFill>
              <a:latin typeface="Segoe UI Light" panose="020B0502040204020203" pitchFamily="34" charset="0"/>
            </a:endParaRPr>
          </a:p>
          <a:p>
            <a:pPr marL="285750" indent="-285750">
              <a:buFont typeface="Arial" panose="020B0604020202020204" pitchFamily="34" charset="0"/>
              <a:buChar char="•"/>
            </a:pPr>
            <a:r>
              <a:rPr lang="en-GB" sz="1800" b="0" i="0" u="none" strike="noStrike" baseline="0" dirty="0">
                <a:latin typeface="Segoe UI Light" panose="020B0502040204020203" pitchFamily="34" charset="0"/>
              </a:rPr>
              <a:t>These EDI cards were developed by Peter Craigon, Debra Fearnshaw, Oliver Fisher and Emma Hadfield-Hudson at the University of Nottingham.</a:t>
            </a:r>
          </a:p>
          <a:p>
            <a:pPr marL="342900" indent="-342900" algn="l">
              <a:buFont typeface="Arial" panose="020B0604020202020204" pitchFamily="34" charset="0"/>
              <a:buChar char="•"/>
            </a:pPr>
            <a:endParaRPr lang="en-GB" sz="2000" b="0" i="0" u="none" strike="noStrike" baseline="0" dirty="0">
              <a:solidFill>
                <a:srgbClr val="000000"/>
              </a:solidFill>
              <a:latin typeface="Segoe UI Light" panose="020B0502040204020203" pitchFamily="34" charset="0"/>
            </a:endParaRPr>
          </a:p>
          <a:p>
            <a:pPr marL="285750" indent="-285750" algn="l">
              <a:buFont typeface="Arial" panose="020B0604020202020204" pitchFamily="34" charset="0"/>
              <a:buChar char="•"/>
            </a:pPr>
            <a:r>
              <a:rPr lang="en-GB" sz="1800" b="0" i="0" u="none" strike="noStrike" baseline="0" dirty="0">
                <a:latin typeface="Segoe UI Light" panose="020B0502040204020203" pitchFamily="34" charset="0"/>
              </a:rPr>
              <a:t>These cards used as an aid for discussion and reflection on EDI flexibly. Using these cards will not solve all our EDI issues however it is hoped they will facilitate discussion and support. </a:t>
            </a:r>
            <a:endParaRPr lang="en-GB" dirty="0"/>
          </a:p>
        </p:txBody>
      </p:sp>
      <p:sp>
        <p:nvSpPr>
          <p:cNvPr id="18" name="TextBox 17">
            <a:extLst>
              <a:ext uri="{FF2B5EF4-FFF2-40B4-BE49-F238E27FC236}">
                <a16:creationId xmlns:a16="http://schemas.microsoft.com/office/drawing/2014/main" id="{EA64BAD4-078A-7993-6C9D-6E6708D73A1D}"/>
              </a:ext>
            </a:extLst>
          </p:cNvPr>
          <p:cNvSpPr txBox="1"/>
          <p:nvPr/>
        </p:nvSpPr>
        <p:spPr>
          <a:xfrm>
            <a:off x="-25307" y="2722466"/>
            <a:ext cx="3113069" cy="646331"/>
          </a:xfrm>
          <a:prstGeom prst="rect">
            <a:avLst/>
          </a:prstGeom>
          <a:noFill/>
        </p:spPr>
        <p:txBody>
          <a:bodyPr wrap="square" rtlCol="0">
            <a:spAutoFit/>
          </a:bodyPr>
          <a:lstStyle/>
          <a:p>
            <a:r>
              <a:rPr lang="en-GB" dirty="0"/>
              <a:t>Randomly generate from categories selected</a:t>
            </a:r>
          </a:p>
        </p:txBody>
      </p:sp>
      <p:sp>
        <p:nvSpPr>
          <p:cNvPr id="19" name="TextBox 18">
            <a:extLst>
              <a:ext uri="{FF2B5EF4-FFF2-40B4-BE49-F238E27FC236}">
                <a16:creationId xmlns:a16="http://schemas.microsoft.com/office/drawing/2014/main" id="{7202035E-F63D-7F31-FD6F-9BFDCE020D09}"/>
              </a:ext>
            </a:extLst>
          </p:cNvPr>
          <p:cNvSpPr txBox="1"/>
          <p:nvPr/>
        </p:nvSpPr>
        <p:spPr>
          <a:xfrm>
            <a:off x="2522954" y="6143832"/>
            <a:ext cx="3113069" cy="369332"/>
          </a:xfrm>
          <a:prstGeom prst="rect">
            <a:avLst/>
          </a:prstGeom>
          <a:noFill/>
        </p:spPr>
        <p:txBody>
          <a:bodyPr wrap="square" rtlCol="0">
            <a:spAutoFit/>
          </a:bodyPr>
          <a:lstStyle/>
          <a:p>
            <a:r>
              <a:rPr lang="en-GB" dirty="0"/>
              <a:t>Select categories </a:t>
            </a:r>
          </a:p>
        </p:txBody>
      </p:sp>
      <p:cxnSp>
        <p:nvCxnSpPr>
          <p:cNvPr id="21" name="Straight Arrow Connector 20">
            <a:extLst>
              <a:ext uri="{FF2B5EF4-FFF2-40B4-BE49-F238E27FC236}">
                <a16:creationId xmlns:a16="http://schemas.microsoft.com/office/drawing/2014/main" id="{405F97F8-3685-71E7-2990-F0D2588CB655}"/>
              </a:ext>
            </a:extLst>
          </p:cNvPr>
          <p:cNvCxnSpPr/>
          <p:nvPr/>
        </p:nvCxnSpPr>
        <p:spPr>
          <a:xfrm>
            <a:off x="678094" y="3414804"/>
            <a:ext cx="215758" cy="500087"/>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A35B8224-7D60-F339-8ED1-E1B53F4C5F32}"/>
              </a:ext>
            </a:extLst>
          </p:cNvPr>
          <p:cNvCxnSpPr>
            <a:cxnSpLocks/>
          </p:cNvCxnSpPr>
          <p:nvPr/>
        </p:nvCxnSpPr>
        <p:spPr>
          <a:xfrm flipH="1" flipV="1">
            <a:off x="2920112" y="5448676"/>
            <a:ext cx="335300" cy="695156"/>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56FFD8F9-29D4-94C3-94C5-DBCB5B039760}"/>
              </a:ext>
            </a:extLst>
          </p:cNvPr>
          <p:cNvSpPr txBox="1"/>
          <p:nvPr/>
        </p:nvSpPr>
        <p:spPr>
          <a:xfrm>
            <a:off x="5362322" y="2703571"/>
            <a:ext cx="3113069" cy="369332"/>
          </a:xfrm>
          <a:prstGeom prst="rect">
            <a:avLst/>
          </a:prstGeom>
          <a:noFill/>
        </p:spPr>
        <p:txBody>
          <a:bodyPr wrap="square" rtlCol="0">
            <a:spAutoFit/>
          </a:bodyPr>
          <a:lstStyle/>
          <a:p>
            <a:r>
              <a:rPr lang="en-GB" dirty="0"/>
              <a:t>Category options</a:t>
            </a:r>
          </a:p>
        </p:txBody>
      </p:sp>
      <p:sp>
        <p:nvSpPr>
          <p:cNvPr id="25" name="TextBox 24">
            <a:extLst>
              <a:ext uri="{FF2B5EF4-FFF2-40B4-BE49-F238E27FC236}">
                <a16:creationId xmlns:a16="http://schemas.microsoft.com/office/drawing/2014/main" id="{C7E67471-1242-4879-02F4-246B3EF9D40B}"/>
              </a:ext>
            </a:extLst>
          </p:cNvPr>
          <p:cNvSpPr txBox="1"/>
          <p:nvPr/>
        </p:nvSpPr>
        <p:spPr>
          <a:xfrm>
            <a:off x="8475391" y="2739886"/>
            <a:ext cx="3716609" cy="369332"/>
          </a:xfrm>
          <a:prstGeom prst="rect">
            <a:avLst/>
          </a:prstGeom>
          <a:noFill/>
        </p:spPr>
        <p:txBody>
          <a:bodyPr wrap="square" rtlCol="0">
            <a:spAutoFit/>
          </a:bodyPr>
          <a:lstStyle/>
          <a:p>
            <a:r>
              <a:rPr lang="en-GB" dirty="0"/>
              <a:t>Example choosing ‘Activity or context’</a:t>
            </a:r>
          </a:p>
        </p:txBody>
      </p:sp>
    </p:spTree>
    <p:extLst>
      <p:ext uri="{BB962C8B-B14F-4D97-AF65-F5344CB8AC3E}">
        <p14:creationId xmlns:p14="http://schemas.microsoft.com/office/powerpoint/2010/main" val="1183729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pic>
        <p:nvPicPr>
          <p:cNvPr id="4" name="Picture 3" descr="A qr code with a dinosaur&#10;&#10;Description automatically generated">
            <a:extLst>
              <a:ext uri="{FF2B5EF4-FFF2-40B4-BE49-F238E27FC236}">
                <a16:creationId xmlns:a16="http://schemas.microsoft.com/office/drawing/2014/main" id="{4647B820-3867-7E82-1D67-29D77C24E6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458" y="42355"/>
            <a:ext cx="2125492" cy="2125492"/>
          </a:xfrm>
          <a:prstGeom prst="rect">
            <a:avLst/>
          </a:prstGeom>
        </p:spPr>
      </p:pic>
      <p:sp>
        <p:nvSpPr>
          <p:cNvPr id="8" name="TextBox 7">
            <a:extLst>
              <a:ext uri="{FF2B5EF4-FFF2-40B4-BE49-F238E27FC236}">
                <a16:creationId xmlns:a16="http://schemas.microsoft.com/office/drawing/2014/main" id="{C49E3DCD-53FF-CE1F-F585-FCD9AD2CDB88}"/>
              </a:ext>
            </a:extLst>
          </p:cNvPr>
          <p:cNvSpPr txBox="1"/>
          <p:nvPr/>
        </p:nvSpPr>
        <p:spPr>
          <a:xfrm>
            <a:off x="0" y="42355"/>
            <a:ext cx="9524144" cy="2031325"/>
          </a:xfrm>
          <a:prstGeom prst="rect">
            <a:avLst/>
          </a:prstGeom>
          <a:noFill/>
        </p:spPr>
        <p:txBody>
          <a:bodyPr wrap="square">
            <a:spAutoFit/>
          </a:bodyPr>
          <a:lstStyle/>
          <a:p>
            <a:r>
              <a:rPr lang="en-GB" sz="1800" b="0" i="0" u="none" strike="noStrike" baseline="0" dirty="0">
                <a:latin typeface="Arial" panose="020B0604020202020204" pitchFamily="34" charset="0"/>
              </a:rPr>
              <a:t>•</a:t>
            </a:r>
            <a:r>
              <a:rPr lang="en-GB" sz="1800" b="0" i="0" u="none" strike="noStrike" baseline="0" dirty="0">
                <a:latin typeface="Segoe UI Light" panose="020B0502040204020203" pitchFamily="34" charset="0"/>
              </a:rPr>
              <a:t>Randomly generate an ‘Activity or context’ and ‘Inclusion and Exclusion’ card.</a:t>
            </a:r>
          </a:p>
          <a:p>
            <a:endParaRPr lang="en-GB" sz="1800" b="0" i="0" u="none" strike="noStrike" baseline="0" dirty="0">
              <a:latin typeface="Segoe UI Light" panose="020B0502040204020203" pitchFamily="34" charset="0"/>
            </a:endParaRPr>
          </a:p>
          <a:p>
            <a:r>
              <a:rPr lang="en-GB" sz="1800" b="0" i="0" u="none" strike="noStrike" baseline="0" dirty="0">
                <a:latin typeface="Arial" panose="020B0604020202020204" pitchFamily="34" charset="0"/>
              </a:rPr>
              <a:t>•</a:t>
            </a:r>
            <a:r>
              <a:rPr lang="en-GB" sz="1800" b="0" i="0" u="none" strike="noStrike" baseline="0" dirty="0">
                <a:latin typeface="Segoe UI Light" panose="020B0502040204020203" pitchFamily="34" charset="0"/>
              </a:rPr>
              <a:t>Discuss how the two cards are related (or not related)</a:t>
            </a:r>
          </a:p>
          <a:p>
            <a:endParaRPr lang="en-GB" dirty="0">
              <a:latin typeface="Segoe UI Light" panose="020B0502040204020203" pitchFamily="34" charset="0"/>
            </a:endParaRPr>
          </a:p>
          <a:p>
            <a:r>
              <a:rPr lang="en-GB" sz="3600" b="0" i="0" u="none" strike="noStrike" baseline="0" dirty="0">
                <a:latin typeface="Segoe UI Light" panose="020B0502040204020203" pitchFamily="34" charset="0"/>
              </a:rPr>
              <a:t>	e.g:</a:t>
            </a:r>
          </a:p>
          <a:p>
            <a:endParaRPr lang="en-GB" sz="1800" b="0" i="0" u="none" strike="noStrike" baseline="0" dirty="0">
              <a:latin typeface="Segoe UI Light" panose="020B0502040204020203" pitchFamily="34" charset="0"/>
            </a:endParaRPr>
          </a:p>
        </p:txBody>
      </p:sp>
      <p:sp>
        <p:nvSpPr>
          <p:cNvPr id="10" name="TextBox 9">
            <a:extLst>
              <a:ext uri="{FF2B5EF4-FFF2-40B4-BE49-F238E27FC236}">
                <a16:creationId xmlns:a16="http://schemas.microsoft.com/office/drawing/2014/main" id="{1C333952-87BB-DA68-E954-020EBFFAD822}"/>
              </a:ext>
            </a:extLst>
          </p:cNvPr>
          <p:cNvSpPr txBox="1"/>
          <p:nvPr/>
        </p:nvSpPr>
        <p:spPr>
          <a:xfrm>
            <a:off x="380144" y="6488668"/>
            <a:ext cx="13685178" cy="369332"/>
          </a:xfrm>
          <a:prstGeom prst="rect">
            <a:avLst/>
          </a:prstGeom>
          <a:noFill/>
        </p:spPr>
        <p:txBody>
          <a:bodyPr wrap="square">
            <a:spAutoFit/>
          </a:bodyPr>
          <a:lstStyle/>
          <a:p>
            <a:r>
              <a:rPr lang="en-GB" dirty="0">
                <a:latin typeface="Arial" panose="020B0604020202020204" pitchFamily="34" charset="0"/>
              </a:rPr>
              <a:t>If you would rather not discuss, why not write the cards you chose on the padlet and add any thoughts there</a:t>
            </a:r>
            <a:endParaRPr lang="en-GB" dirty="0"/>
          </a:p>
        </p:txBody>
      </p:sp>
    </p:spTree>
    <p:extLst>
      <p:ext uri="{BB962C8B-B14F-4D97-AF65-F5344CB8AC3E}">
        <p14:creationId xmlns:p14="http://schemas.microsoft.com/office/powerpoint/2010/main" val="1722887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F3C355-6B78-8944-9E24-EF0AE74CCED2}"/>
              </a:ext>
            </a:extLst>
          </p:cNvPr>
          <p:cNvPicPr>
            <a:picLocks noChangeAspect="1"/>
          </p:cNvPicPr>
          <p:nvPr/>
        </p:nvPicPr>
        <p:blipFill>
          <a:blip r:embed="rId2"/>
          <a:stretch>
            <a:fillRect/>
          </a:stretch>
        </p:blipFill>
        <p:spPr>
          <a:xfrm>
            <a:off x="123822" y="1580103"/>
            <a:ext cx="2826264" cy="4630262"/>
          </a:xfrm>
          <a:prstGeom prst="rect">
            <a:avLst/>
          </a:prstGeom>
        </p:spPr>
      </p:pic>
      <p:pic>
        <p:nvPicPr>
          <p:cNvPr id="7" name="Picture 6">
            <a:extLst>
              <a:ext uri="{FF2B5EF4-FFF2-40B4-BE49-F238E27FC236}">
                <a16:creationId xmlns:a16="http://schemas.microsoft.com/office/drawing/2014/main" id="{316E198E-B73E-8E8D-CBD3-2B41FCC13B91}"/>
              </a:ext>
            </a:extLst>
          </p:cNvPr>
          <p:cNvPicPr>
            <a:picLocks noChangeAspect="1"/>
          </p:cNvPicPr>
          <p:nvPr/>
        </p:nvPicPr>
        <p:blipFill>
          <a:blip r:embed="rId3"/>
          <a:stretch>
            <a:fillRect/>
          </a:stretch>
        </p:blipFill>
        <p:spPr>
          <a:xfrm>
            <a:off x="3282777" y="1571362"/>
            <a:ext cx="2817224" cy="4647439"/>
          </a:xfrm>
          <a:prstGeom prst="rect">
            <a:avLst/>
          </a:prstGeom>
        </p:spPr>
      </p:pic>
      <p:sp>
        <p:nvSpPr>
          <p:cNvPr id="9" name="TextBox 8">
            <a:extLst>
              <a:ext uri="{FF2B5EF4-FFF2-40B4-BE49-F238E27FC236}">
                <a16:creationId xmlns:a16="http://schemas.microsoft.com/office/drawing/2014/main" id="{A7EE6442-BFD8-1695-C1D9-9AAFF284E2DE}"/>
              </a:ext>
            </a:extLst>
          </p:cNvPr>
          <p:cNvSpPr txBox="1"/>
          <p:nvPr/>
        </p:nvSpPr>
        <p:spPr>
          <a:xfrm>
            <a:off x="0" y="0"/>
            <a:ext cx="8989888" cy="1877437"/>
          </a:xfrm>
          <a:prstGeom prst="rect">
            <a:avLst/>
          </a:prstGeom>
          <a:noFill/>
        </p:spPr>
        <p:txBody>
          <a:bodyPr wrap="square">
            <a:spAutoFit/>
          </a:bodyPr>
          <a:lstStyle/>
          <a:p>
            <a:r>
              <a:rPr lang="en-GB" sz="1800" b="0" i="0" u="none" strike="noStrike" baseline="0" dirty="0">
                <a:latin typeface="Arial" panose="020B0604020202020204" pitchFamily="34" charset="0"/>
              </a:rPr>
              <a:t>•</a:t>
            </a:r>
            <a:r>
              <a:rPr lang="en-GB" sz="1800" b="0" i="0" u="none" strike="noStrike" baseline="0" dirty="0">
                <a:latin typeface="Segoe UI Light" panose="020B0502040204020203" pitchFamily="34" charset="0"/>
              </a:rPr>
              <a:t>Additionally, randomly select a card from the Protected Characteristics category</a:t>
            </a:r>
          </a:p>
          <a:p>
            <a:endParaRPr lang="en-GB" sz="1800" b="0" i="0" u="none" strike="noStrike" baseline="0" dirty="0">
              <a:latin typeface="Segoe UI Light" panose="020B0502040204020203" pitchFamily="34" charset="0"/>
            </a:endParaRPr>
          </a:p>
          <a:p>
            <a:r>
              <a:rPr lang="en-GB" sz="1800" b="0" i="0" u="none" strike="noStrike" baseline="0" dirty="0">
                <a:latin typeface="Arial" panose="020B0604020202020204" pitchFamily="34" charset="0"/>
              </a:rPr>
              <a:t>•</a:t>
            </a:r>
            <a:r>
              <a:rPr lang="en-GB" sz="1800" b="0" i="0" u="none" strike="noStrike" baseline="0" dirty="0">
                <a:latin typeface="Segoe UI Light" panose="020B0502040204020203" pitchFamily="34" charset="0"/>
              </a:rPr>
              <a:t>Consider how this characteristic may or may not be impacted by the other two cards</a:t>
            </a:r>
          </a:p>
          <a:p>
            <a:endParaRPr lang="en-GB" sz="1100" dirty="0">
              <a:latin typeface="Segoe UI Light" panose="020B0502040204020203" pitchFamily="34" charset="0"/>
            </a:endParaRPr>
          </a:p>
          <a:p>
            <a:r>
              <a:rPr lang="en-GB" sz="3200" b="0" i="0" u="none" strike="noStrike" baseline="0" dirty="0">
                <a:latin typeface="Segoe UI Light" panose="020B0502040204020203" pitchFamily="34" charset="0"/>
              </a:rPr>
              <a:t>e.g:</a:t>
            </a:r>
          </a:p>
          <a:p>
            <a:endParaRPr lang="en-GB" sz="1800" b="0" i="0" u="none" strike="noStrike" baseline="0" dirty="0">
              <a:latin typeface="Segoe UI Light" panose="020B0502040204020203" pitchFamily="34" charset="0"/>
            </a:endParaRPr>
          </a:p>
        </p:txBody>
      </p:sp>
      <p:pic>
        <p:nvPicPr>
          <p:cNvPr id="12" name="Picture 11" descr="A qr code with a dinosaur&#10;&#10;Description automatically generated">
            <a:extLst>
              <a:ext uri="{FF2B5EF4-FFF2-40B4-BE49-F238E27FC236}">
                <a16:creationId xmlns:a16="http://schemas.microsoft.com/office/drawing/2014/main" id="{3E37A507-5899-A96E-7288-A30C0ED7D6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30458" y="42355"/>
            <a:ext cx="2125492" cy="2125492"/>
          </a:xfrm>
          <a:prstGeom prst="rect">
            <a:avLst/>
          </a:prstGeom>
        </p:spPr>
      </p:pic>
      <p:sp>
        <p:nvSpPr>
          <p:cNvPr id="13" name="TextBox 12">
            <a:extLst>
              <a:ext uri="{FF2B5EF4-FFF2-40B4-BE49-F238E27FC236}">
                <a16:creationId xmlns:a16="http://schemas.microsoft.com/office/drawing/2014/main" id="{5FBBEB2E-0979-FB6B-A96A-8978BA738D1D}"/>
              </a:ext>
            </a:extLst>
          </p:cNvPr>
          <p:cNvSpPr txBox="1"/>
          <p:nvPr/>
        </p:nvSpPr>
        <p:spPr>
          <a:xfrm>
            <a:off x="380144" y="6488668"/>
            <a:ext cx="11775806" cy="369332"/>
          </a:xfrm>
          <a:prstGeom prst="rect">
            <a:avLst/>
          </a:prstGeom>
          <a:noFill/>
        </p:spPr>
        <p:txBody>
          <a:bodyPr wrap="square">
            <a:spAutoFit/>
          </a:bodyPr>
          <a:lstStyle/>
          <a:p>
            <a:r>
              <a:rPr lang="en-GB" dirty="0">
                <a:latin typeface="Arial" panose="020B0604020202020204" pitchFamily="34" charset="0"/>
              </a:rPr>
              <a:t>If you would rather not discuss, why not write the cards you chose on the padlet and add any thoughts there</a:t>
            </a:r>
            <a:endParaRPr lang="en-GB" dirty="0"/>
          </a:p>
        </p:txBody>
      </p:sp>
    </p:spTree>
    <p:extLst>
      <p:ext uri="{BB962C8B-B14F-4D97-AF65-F5344CB8AC3E}">
        <p14:creationId xmlns:p14="http://schemas.microsoft.com/office/powerpoint/2010/main" val="1065168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pic>
        <p:nvPicPr>
          <p:cNvPr id="4" name="Picture 3" descr="A qr code with a dinosaur&#10;&#10;Description automatically generated">
            <a:extLst>
              <a:ext uri="{FF2B5EF4-FFF2-40B4-BE49-F238E27FC236}">
                <a16:creationId xmlns:a16="http://schemas.microsoft.com/office/drawing/2014/main" id="{4647B820-3867-7E82-1D67-29D77C24E6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0853" y="74863"/>
            <a:ext cx="2660258" cy="2660258"/>
          </a:xfrm>
          <a:prstGeom prst="rect">
            <a:avLst/>
          </a:prstGeom>
        </p:spPr>
      </p:pic>
      <p:sp>
        <p:nvSpPr>
          <p:cNvPr id="5" name="TextBox 4">
            <a:extLst>
              <a:ext uri="{FF2B5EF4-FFF2-40B4-BE49-F238E27FC236}">
                <a16:creationId xmlns:a16="http://schemas.microsoft.com/office/drawing/2014/main" id="{E986C6E5-8265-FF0A-473A-8159AC8B3BE9}"/>
              </a:ext>
            </a:extLst>
          </p:cNvPr>
          <p:cNvSpPr txBox="1"/>
          <p:nvPr/>
        </p:nvSpPr>
        <p:spPr>
          <a:xfrm>
            <a:off x="130889" y="866383"/>
            <a:ext cx="9380306" cy="4770537"/>
          </a:xfrm>
          <a:prstGeom prst="rect">
            <a:avLst/>
          </a:prstGeom>
          <a:noFill/>
        </p:spPr>
        <p:txBody>
          <a:bodyPr wrap="square">
            <a:spAutoFit/>
          </a:bodyPr>
          <a:lstStyle/>
          <a:p>
            <a:pPr algn="l"/>
            <a:r>
              <a:rPr lang="en-GB" sz="3200" b="0" i="0" u="none" strike="noStrike" baseline="0" dirty="0">
                <a:latin typeface="Segoe UI Light" panose="020B0502040204020203" pitchFamily="34" charset="0"/>
              </a:rPr>
              <a:t>You can now repeat this again and discuss(/contribute to the padlet) the new cards you have chosen</a:t>
            </a:r>
          </a:p>
          <a:p>
            <a:pPr algn="l"/>
            <a:endParaRPr lang="en-GB" sz="3200" dirty="0">
              <a:latin typeface="Segoe UI Light" panose="020B0502040204020203" pitchFamily="34" charset="0"/>
            </a:endParaRPr>
          </a:p>
          <a:p>
            <a:pPr algn="l"/>
            <a:endParaRPr lang="en-GB" sz="3200" b="0" i="0" u="none" strike="noStrike" baseline="0" dirty="0">
              <a:latin typeface="Segoe UI Light" panose="020B0502040204020203" pitchFamily="34" charset="0"/>
            </a:endParaRPr>
          </a:p>
          <a:p>
            <a:pPr algn="l"/>
            <a:endParaRPr lang="en-GB" sz="3200" dirty="0">
              <a:latin typeface="Segoe UI Light" panose="020B0502040204020203" pitchFamily="34" charset="0"/>
            </a:endParaRPr>
          </a:p>
          <a:p>
            <a:pPr algn="l"/>
            <a:r>
              <a:rPr lang="en-GB" sz="2400" b="0" i="0" u="none" strike="noStrike" baseline="0" dirty="0">
                <a:latin typeface="Segoe UI Light" panose="020B0502040204020203" pitchFamily="34" charset="0"/>
              </a:rPr>
              <a:t>Whilst doing this consider:</a:t>
            </a:r>
          </a:p>
          <a:p>
            <a:pPr marL="457200" indent="-457200" algn="l">
              <a:buFont typeface="Arial" panose="020B0604020202020204" pitchFamily="34" charset="0"/>
              <a:buChar char="•"/>
            </a:pPr>
            <a:r>
              <a:rPr lang="en-GB" sz="2400" dirty="0">
                <a:latin typeface="Segoe UI Light" panose="020B0502040204020203" pitchFamily="34" charset="0"/>
              </a:rPr>
              <a:t>How these relate to your experience at university</a:t>
            </a:r>
          </a:p>
          <a:p>
            <a:pPr marL="457200" indent="-457200" algn="l">
              <a:buFont typeface="Arial" panose="020B0604020202020204" pitchFamily="34" charset="0"/>
              <a:buChar char="•"/>
            </a:pPr>
            <a:endParaRPr lang="en-GB" sz="2400" dirty="0">
              <a:latin typeface="Segoe UI Light" panose="020B0502040204020203" pitchFamily="34" charset="0"/>
            </a:endParaRPr>
          </a:p>
          <a:p>
            <a:pPr marL="457200" indent="-457200" algn="l">
              <a:buFont typeface="Arial" panose="020B0604020202020204" pitchFamily="34" charset="0"/>
              <a:buChar char="•"/>
            </a:pPr>
            <a:r>
              <a:rPr lang="en-GB" sz="2400" b="0" i="0" u="none" strike="noStrike" baseline="0" dirty="0">
                <a:latin typeface="Segoe UI Light" panose="020B0502040204020203" pitchFamily="34" charset="0"/>
              </a:rPr>
              <a:t>How these may relate to future careers</a:t>
            </a:r>
          </a:p>
          <a:p>
            <a:pPr marL="457200" indent="-457200" algn="l">
              <a:buFont typeface="Arial" panose="020B0604020202020204" pitchFamily="34" charset="0"/>
              <a:buChar char="•"/>
            </a:pPr>
            <a:endParaRPr lang="en-GB" sz="2400" b="0" i="0" u="none" strike="noStrike" baseline="0" dirty="0">
              <a:latin typeface="Segoe UI Light" panose="020B0502040204020203" pitchFamily="34" charset="0"/>
            </a:endParaRPr>
          </a:p>
          <a:p>
            <a:pPr marL="457200" indent="-457200" algn="l">
              <a:buFont typeface="Arial" panose="020B0604020202020204" pitchFamily="34" charset="0"/>
              <a:buChar char="•"/>
            </a:pPr>
            <a:r>
              <a:rPr lang="en-GB" sz="2400" dirty="0">
                <a:latin typeface="Segoe UI Light" panose="020B0502040204020203" pitchFamily="34" charset="0"/>
              </a:rPr>
              <a:t>Would these type of conversations be ones you are usually having</a:t>
            </a:r>
            <a:endParaRPr lang="en-GB" sz="2400" b="0" i="0" u="none" strike="noStrike" baseline="0" dirty="0">
              <a:latin typeface="Segoe UI Light" panose="020B0502040204020203" pitchFamily="34" charset="0"/>
            </a:endParaRPr>
          </a:p>
        </p:txBody>
      </p:sp>
    </p:spTree>
    <p:extLst>
      <p:ext uri="{BB962C8B-B14F-4D97-AF65-F5344CB8AC3E}">
        <p14:creationId xmlns:p14="http://schemas.microsoft.com/office/powerpoint/2010/main" val="769047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f46f6c07-d1b4-49d1-9163-886ada9cc346">
      <UserInfo>
        <DisplayName>Ellie Davies (staff)</DisplayName>
        <AccountId>37</AccountId>
        <AccountType/>
      </UserInfo>
    </SharedWithUsers>
    <_activity xmlns="e74a9bc4-df77-4c2f-a945-4a3790682bd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174EA56E83E5D45B2E8FE4B01645B7B" ma:contentTypeVersion="16" ma:contentTypeDescription="Create a new document." ma:contentTypeScope="" ma:versionID="666e7e9ec5d62b530d308c979a23e769">
  <xsd:schema xmlns:xsd="http://www.w3.org/2001/XMLSchema" xmlns:xs="http://www.w3.org/2001/XMLSchema" xmlns:p="http://schemas.microsoft.com/office/2006/metadata/properties" xmlns:ns3="e74a9bc4-df77-4c2f-a945-4a3790682bd2" xmlns:ns4="f46f6c07-d1b4-49d1-9163-886ada9cc346" targetNamespace="http://schemas.microsoft.com/office/2006/metadata/properties" ma:root="true" ma:fieldsID="4bff11d2c395ae202eef3a3bcac8b690" ns3:_="" ns4:_="">
    <xsd:import namespace="e74a9bc4-df77-4c2f-a945-4a3790682bd2"/>
    <xsd:import namespace="f46f6c07-d1b4-49d1-9163-886ada9cc34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DateTake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4a9bc4-df77-4c2f-a945-4a3790682b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6f6c07-d1b4-49d1-9163-886ada9cc34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E2921B-D70F-4FD2-8867-1FEB090E95EB}">
  <ds:schemaRefs>
    <ds:schemaRef ds:uri="http://schemas.microsoft.com/sharepoint/v3/contenttype/forms"/>
  </ds:schemaRefs>
</ds:datastoreItem>
</file>

<file path=customXml/itemProps2.xml><?xml version="1.0" encoding="utf-8"?>
<ds:datastoreItem xmlns:ds="http://schemas.openxmlformats.org/officeDocument/2006/customXml" ds:itemID="{266564F1-730C-4271-B07A-614969F8F337}">
  <ds:schemaRefs>
    <ds:schemaRef ds:uri="http://schemas.microsoft.com/office/2006/documentManagement/types"/>
    <ds:schemaRef ds:uri="http://purl.org/dc/elements/1.1/"/>
    <ds:schemaRef ds:uri="http://schemas.microsoft.com/office/2006/metadata/properties"/>
    <ds:schemaRef ds:uri="http://schemas.microsoft.com/office/infopath/2007/PartnerControls"/>
    <ds:schemaRef ds:uri="e74a9bc4-df77-4c2f-a945-4a3790682bd2"/>
    <ds:schemaRef ds:uri="f46f6c07-d1b4-49d1-9163-886ada9cc346"/>
    <ds:schemaRef ds:uri="http://purl.org/dc/term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CE8E64F-E005-4CBA-A533-AAEF0D8E04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4a9bc4-df77-4c2f-a945-4a3790682bd2"/>
    <ds:schemaRef ds:uri="f46f6c07-d1b4-49d1-9163-886ada9cc3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452</TotalTime>
  <Words>285</Words>
  <Application>Microsoft Office PowerPoint</Application>
  <PresentationFormat>Widescreen</PresentationFormat>
  <Paragraphs>35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Segoe UI Light</vt:lpstr>
      <vt:lpstr>Celestial</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in Science  12th June Dr Katie Severn</dc:title>
  <dc:creator>Katie Severn (staff)</dc:creator>
  <cp:lastModifiedBy>Cyrus Maravala</cp:lastModifiedBy>
  <cp:revision>8</cp:revision>
  <dcterms:created xsi:type="dcterms:W3CDTF">2023-06-05T14:13:58Z</dcterms:created>
  <dcterms:modified xsi:type="dcterms:W3CDTF">2023-08-30T10:08:29Z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0x0101000174EA56E83E5D45B2E8FE4B01645B7B</vt:lpwstr>
  </property>
  <property fmtid="{D5CDD505-2E9C-101B-9397-08002B2CF9AE}" pid="3" name="MediaServiceImageTags">
    <vt:lpwstr/>
  </property>
</Properties>
</file>