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67" r:id="rId2"/>
    <p:sldId id="258" r:id="rId3"/>
    <p:sldId id="259" r:id="rId4"/>
    <p:sldId id="260" r:id="rId5"/>
    <p:sldId id="261" r:id="rId6"/>
    <p:sldId id="262" r:id="rId7"/>
    <p:sldId id="263" r:id="rId8"/>
    <p:sldId id="264" r:id="rId9"/>
    <p:sldId id="265" r:id="rId10"/>
    <p:sldId id="266" r:id="rId1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612" y="-108"/>
      </p:cViewPr>
      <p:guideLst>
        <p:guide orient="horz" pos="2160"/>
        <p:guide pos="884"/>
        <p:guide pos="958"/>
        <p:guide pos="123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B638C9F0-94DD-406C-B11F-397DD6C483F0}" type="datetimeFigureOut">
              <a:rPr lang="en-GB" smtClean="0"/>
              <a:pPr/>
              <a:t>21/12/2011</a:t>
            </a:fld>
            <a:endParaRPr lang="en-GB"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E4548962-DBD0-4011-86F9-3EF677AEBC5A}" type="slidenum">
              <a:rPr lang="en-GB" smtClean="0"/>
              <a:pPr/>
              <a:t>‹#›</a:t>
            </a:fld>
            <a:endParaRPr lang="en-GB" dirty="0"/>
          </a:p>
        </p:txBody>
      </p:sp>
    </p:spTree>
    <p:extLst>
      <p:ext uri="{BB962C8B-B14F-4D97-AF65-F5344CB8AC3E}">
        <p14:creationId xmlns="" xmlns:p14="http://schemas.microsoft.com/office/powerpoint/2010/main" val="10603534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srcRect/>
          <a:stretch>
            <a:fillRect/>
          </a:stretch>
        </p:blipFill>
        <p:spPr bwMode="auto">
          <a:xfrm>
            <a:off x="-12700" y="0"/>
            <a:ext cx="9156700" cy="6858000"/>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lvl1pPr>
              <a:defRPr baseline="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1E46CB-3412-46F6-8A07-6C0708E407C3}" type="slidenum">
              <a:rPr lang="en-GB" smtClean="0"/>
              <a:pPr/>
              <a:t>‹#›</a:t>
            </a:fld>
            <a:endParaRPr lang="en-GB" dirty="0"/>
          </a:p>
        </p:txBody>
      </p:sp>
      <p:pic>
        <p:nvPicPr>
          <p:cNvPr id="8" name="Picture 2" descr="\\euuklonfp1\MARKETING &amp; BD\Graphics team\Work_2011\Client Work\NSS 2012\Logos\NEW NSS Logo\JPGs\NSS2012_logo_Black.jpg"/>
          <p:cNvPicPr>
            <a:picLocks noChangeAspect="1" noChangeArrowheads="1"/>
          </p:cNvPicPr>
          <p:nvPr userDrawn="1"/>
        </p:nvPicPr>
        <p:blipFill>
          <a:blip r:embed="rId3" cstate="email">
            <a:clrChange>
              <a:clrFrom>
                <a:srgbClr val="FFFFFF"/>
              </a:clrFrom>
              <a:clrTo>
                <a:srgbClr val="FFFFFF">
                  <a:alpha val="0"/>
                </a:srgbClr>
              </a:clrTo>
            </a:clrChange>
          </a:blip>
          <a:srcRect/>
          <a:stretch>
            <a:fillRect/>
          </a:stretch>
        </p:blipFill>
        <p:spPr bwMode="auto">
          <a:xfrm>
            <a:off x="7308304" y="692696"/>
            <a:ext cx="1364160" cy="7637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18A6A-C099-4EF6-9937-249763B6F74A}" type="datetimeFigureOut">
              <a:rPr lang="en-GB" smtClean="0"/>
              <a:pPr/>
              <a:t>21/12/2011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1E46CB-3412-46F6-8A07-6C0708E407C3}"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8DF18A6A-C099-4EF6-9937-249763B6F74A}" type="datetimeFigureOut">
              <a:rPr lang="en-GB" smtClean="0"/>
              <a:pPr/>
              <a:t>21/12/2011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6D1E46CB-3412-46F6-8A07-6C0708E407C3}" type="slidenum">
              <a:rPr lang="en-GB" smtClean="0"/>
              <a:pPr/>
              <a:t>‹#›</a:t>
            </a:fld>
            <a:endParaRPr lang="en-GB" dirty="0"/>
          </a:p>
        </p:txBody>
      </p:sp>
      <p:pic>
        <p:nvPicPr>
          <p:cNvPr id="8" name="Picture 2"/>
          <p:cNvPicPr>
            <a:picLocks noChangeAspect="1" noChangeArrowheads="1"/>
          </p:cNvPicPr>
          <p:nvPr userDrawn="1"/>
        </p:nvPicPr>
        <p:blipFill>
          <a:blip r:embed="rId13" cstate="email"/>
          <a:srcRect/>
          <a:stretch>
            <a:fillRect/>
          </a:stretch>
        </p:blipFill>
        <p:spPr bwMode="auto">
          <a:xfrm>
            <a:off x="0" y="0"/>
            <a:ext cx="9156700" cy="6858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hyperlink" Target="http://www.thestudentsurvey.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hestudentsurvey.com/"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www.thestudentsurvey.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20933762">
            <a:off x="1291514" y="2936873"/>
            <a:ext cx="5588762" cy="2369908"/>
          </a:xfrm>
          <a:prstGeom prst="rect">
            <a:avLst/>
          </a:prstGeom>
        </p:spPr>
        <p:txBody>
          <a:bodyPr vert="horz" lIns="91440" tIns="45720" rIns="91440" bIns="45720" rtlCol="0" anchor="ctr">
            <a:noAutofit/>
          </a:bodyPr>
          <a:lstStyle/>
          <a:p>
            <a:pPr lvl="0" algn="ctr">
              <a:spcBef>
                <a:spcPts val="600"/>
              </a:spcBef>
              <a:spcAft>
                <a:spcPts val="600"/>
              </a:spcAft>
            </a:pPr>
            <a:r>
              <a:rPr lang="en-GB" sz="5400" b="1" dirty="0" smtClean="0">
                <a:solidFill>
                  <a:srgbClr val="C00000"/>
                </a:solidFill>
                <a:latin typeface="Bradley Hand ITC" pitchFamily="66" charset="0"/>
                <a:cs typeface="Arial" charset="0"/>
              </a:rPr>
              <a:t>What is the National Student Survey?</a:t>
            </a:r>
            <a:endParaRPr kumimoji="0" lang="en-GB" sz="5400" b="1" i="0" u="none" strike="noStrike" kern="1200" cap="none" spc="0" normalizeH="0" baseline="0" noProof="0" dirty="0" smtClean="0">
              <a:ln>
                <a:noFill/>
              </a:ln>
              <a:solidFill>
                <a:srgbClr val="C00000"/>
              </a:solidFill>
              <a:effectLst/>
              <a:uLnTx/>
              <a:uFillTx/>
              <a:latin typeface="Bradley Hand ITC" pitchFamily="66" charset="0"/>
              <a:ea typeface="+mj-ea"/>
              <a:cs typeface="Arial" charset="0"/>
            </a:endParaRPr>
          </a:p>
        </p:txBody>
      </p:sp>
      <p:pic>
        <p:nvPicPr>
          <p:cNvPr id="7" name="Picture 7" descr="E:\WORK\2011\Projects\November-2011\NSS-2012\images\drop.jpg"/>
          <p:cNvPicPr>
            <a:picLocks noChangeAspect="1" noChangeArrowheads="1"/>
          </p:cNvPicPr>
          <p:nvPr/>
        </p:nvPicPr>
        <p:blipFill>
          <a:blip r:embed="rId2" cstate="email">
            <a:clrChange>
              <a:clrFrom>
                <a:srgbClr val="FFFFFE"/>
              </a:clrFrom>
              <a:clrTo>
                <a:srgbClr val="FFFFFE">
                  <a:alpha val="0"/>
                </a:srgbClr>
              </a:clrTo>
            </a:clrChange>
          </a:blip>
          <a:srcRect/>
          <a:stretch>
            <a:fillRect/>
          </a:stretch>
        </p:blipFill>
        <p:spPr bwMode="auto">
          <a:xfrm rot="5080492">
            <a:off x="1270964" y="2795560"/>
            <a:ext cx="370820" cy="215986"/>
          </a:xfrm>
          <a:prstGeom prst="rect">
            <a:avLst/>
          </a:prstGeom>
          <a:noFill/>
        </p:spPr>
      </p:pic>
      <p:pic>
        <p:nvPicPr>
          <p:cNvPr id="8" name="Picture 8" descr="E:\WORK\2011\Projects\November-2011\NSS-2012\images\football.jpg"/>
          <p:cNvPicPr>
            <a:picLocks noChangeAspect="1" noChangeArrowheads="1"/>
          </p:cNvPicPr>
          <p:nvPr/>
        </p:nvPicPr>
        <p:blipFill>
          <a:blip r:embed="rId3" cstate="email">
            <a:clrChange>
              <a:clrFrom>
                <a:srgbClr val="FFFFFE"/>
              </a:clrFrom>
              <a:clrTo>
                <a:srgbClr val="FFFFFE">
                  <a:alpha val="0"/>
                </a:srgbClr>
              </a:clrTo>
            </a:clrChange>
            <a:duotone>
              <a:prstClr val="black"/>
              <a:schemeClr val="tx2">
                <a:tint val="45000"/>
                <a:satMod val="400000"/>
              </a:schemeClr>
            </a:duotone>
          </a:blip>
          <a:srcRect/>
          <a:stretch>
            <a:fillRect/>
          </a:stretch>
        </p:blipFill>
        <p:spPr bwMode="auto">
          <a:xfrm>
            <a:off x="7020272" y="5229200"/>
            <a:ext cx="868535" cy="791060"/>
          </a:xfrm>
          <a:prstGeom prst="rect">
            <a:avLst/>
          </a:prstGeom>
          <a:noFill/>
        </p:spPr>
      </p:pic>
      <p:pic>
        <p:nvPicPr>
          <p:cNvPr id="9" name="Picture 9" descr="E:\WORK\2011\Projects\November-2011\NSS-2012\images\lightning.pn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rot="1059122">
            <a:off x="1740496" y="5056295"/>
            <a:ext cx="418212" cy="861841"/>
          </a:xfrm>
          <a:prstGeom prst="rect">
            <a:avLst/>
          </a:prstGeom>
          <a:noFill/>
        </p:spPr>
      </p:pic>
      <p:pic>
        <p:nvPicPr>
          <p:cNvPr id="10" name="Picture 11" descr="E:\WORK\2011\Projects\November-2011\NSS-2012\images\mobile.jpg"/>
          <p:cNvPicPr>
            <a:picLocks noChangeAspect="1" noChangeArrowheads="1"/>
          </p:cNvPicPr>
          <p:nvPr/>
        </p:nvPicPr>
        <p:blipFill>
          <a:blip r:embed="rId5" cstate="email">
            <a:clrChange>
              <a:clrFrom>
                <a:srgbClr val="FFFFFE"/>
              </a:clrFrom>
              <a:clrTo>
                <a:srgbClr val="FFFFFE">
                  <a:alpha val="0"/>
                </a:srgbClr>
              </a:clrTo>
            </a:clrChange>
            <a:duotone>
              <a:schemeClr val="accent6">
                <a:shade val="45000"/>
                <a:satMod val="135000"/>
              </a:schemeClr>
              <a:prstClr val="white"/>
            </a:duotone>
          </a:blip>
          <a:srcRect/>
          <a:stretch>
            <a:fillRect/>
          </a:stretch>
        </p:blipFill>
        <p:spPr bwMode="auto">
          <a:xfrm rot="19853150">
            <a:off x="7638249" y="4907898"/>
            <a:ext cx="816779" cy="976368"/>
          </a:xfrm>
          <a:prstGeom prst="rect">
            <a:avLst/>
          </a:prstGeom>
          <a:noFill/>
        </p:spPr>
      </p:pic>
      <p:pic>
        <p:nvPicPr>
          <p:cNvPr id="11" name="Picture 12" descr="E:\WORK\2011\Projects\November-2011\NSS-2012\images\music.jpg"/>
          <p:cNvPicPr>
            <a:picLocks noChangeAspect="1" noChangeArrowheads="1"/>
          </p:cNvPicPr>
          <p:nvPr/>
        </p:nvPicPr>
        <p:blipFill>
          <a:blip r:embed="rId6" cstate="email">
            <a:clrChange>
              <a:clrFrom>
                <a:srgbClr val="FFFFFE"/>
              </a:clrFrom>
              <a:clrTo>
                <a:srgbClr val="FFFFFE">
                  <a:alpha val="0"/>
                </a:srgbClr>
              </a:clrTo>
            </a:clrChange>
            <a:duotone>
              <a:schemeClr val="bg2">
                <a:shade val="45000"/>
                <a:satMod val="135000"/>
              </a:schemeClr>
              <a:prstClr val="white"/>
            </a:duotone>
            <a:lum bright="-40000"/>
          </a:blip>
          <a:srcRect/>
          <a:stretch>
            <a:fillRect/>
          </a:stretch>
        </p:blipFill>
        <p:spPr bwMode="auto">
          <a:xfrm rot="20844901">
            <a:off x="6278964" y="5754279"/>
            <a:ext cx="247377" cy="493395"/>
          </a:xfrm>
          <a:prstGeom prst="rect">
            <a:avLst/>
          </a:prstGeom>
          <a:noFill/>
        </p:spPr>
      </p:pic>
      <p:pic>
        <p:nvPicPr>
          <p:cNvPr id="13" name="Picture 14" descr="E:\WORK\2011\Projects\November-2011\NSS-2012\images\ruler.jpg"/>
          <p:cNvPicPr>
            <a:picLocks noChangeAspect="1" noChangeArrowheads="1"/>
          </p:cNvPicPr>
          <p:nvPr/>
        </p:nvPicPr>
        <p:blipFill>
          <a:blip r:embed="rId7" cstate="email">
            <a:clrChange>
              <a:clrFrom>
                <a:srgbClr val="FFFFFE"/>
              </a:clrFrom>
              <a:clrTo>
                <a:srgbClr val="FFFFFE">
                  <a:alpha val="0"/>
                </a:srgbClr>
              </a:clrTo>
            </a:clrChange>
            <a:duotone>
              <a:schemeClr val="accent1">
                <a:shade val="45000"/>
                <a:satMod val="135000"/>
              </a:schemeClr>
              <a:prstClr val="white"/>
            </a:duotone>
          </a:blip>
          <a:srcRect/>
          <a:stretch>
            <a:fillRect/>
          </a:stretch>
        </p:blipFill>
        <p:spPr bwMode="auto">
          <a:xfrm rot="501894">
            <a:off x="6513202" y="5547958"/>
            <a:ext cx="1489694" cy="1057465"/>
          </a:xfrm>
          <a:prstGeom prst="rect">
            <a:avLst/>
          </a:prstGeom>
          <a:noFill/>
        </p:spPr>
      </p:pic>
      <p:pic>
        <p:nvPicPr>
          <p:cNvPr id="14" name="Picture 15" descr="E:\WORK\2011\Projects\November-2011\NSS-2012\images\smiley.jpg"/>
          <p:cNvPicPr>
            <a:picLocks noChangeAspect="1" noChangeArrowheads="1"/>
          </p:cNvPicPr>
          <p:nvPr/>
        </p:nvPicPr>
        <p:blipFill>
          <a:blip r:embed="rId8" cstate="email">
            <a:clrChange>
              <a:clrFrom>
                <a:srgbClr val="FFFFFE"/>
              </a:clrFrom>
              <a:clrTo>
                <a:srgbClr val="FFFFFE">
                  <a:alpha val="0"/>
                </a:srgbClr>
              </a:clrTo>
            </a:clrChange>
            <a:duotone>
              <a:schemeClr val="accent6">
                <a:shade val="45000"/>
                <a:satMod val="135000"/>
              </a:schemeClr>
              <a:prstClr val="white"/>
            </a:duotone>
          </a:blip>
          <a:srcRect/>
          <a:stretch>
            <a:fillRect/>
          </a:stretch>
        </p:blipFill>
        <p:spPr bwMode="auto">
          <a:xfrm>
            <a:off x="7380312" y="1556792"/>
            <a:ext cx="535434" cy="521672"/>
          </a:xfrm>
          <a:prstGeom prst="rect">
            <a:avLst/>
          </a:prstGeom>
          <a:noFill/>
        </p:spPr>
      </p:pic>
      <p:pic>
        <p:nvPicPr>
          <p:cNvPr id="15" name="Picture 16" descr="E:\WORK\2011\Projects\November-2011\NSS-2012\images\star.jpg"/>
          <p:cNvPicPr>
            <a:picLocks noChangeAspect="1" noChangeArrowheads="1"/>
          </p:cNvPicPr>
          <p:nvPr/>
        </p:nvPicPr>
        <p:blipFill>
          <a:blip r:embed="rId9" cstate="email">
            <a:clrChange>
              <a:clrFrom>
                <a:srgbClr val="FFFFFE"/>
              </a:clrFrom>
              <a:clrTo>
                <a:srgbClr val="FFFFFE">
                  <a:alpha val="0"/>
                </a:srgbClr>
              </a:clrTo>
            </a:clrChange>
            <a:duotone>
              <a:schemeClr val="accent3">
                <a:shade val="45000"/>
                <a:satMod val="135000"/>
              </a:schemeClr>
              <a:prstClr val="white"/>
            </a:duotone>
          </a:blip>
          <a:srcRect t="26245"/>
          <a:stretch>
            <a:fillRect/>
          </a:stretch>
        </p:blipFill>
        <p:spPr bwMode="auto">
          <a:xfrm>
            <a:off x="6876256" y="3429000"/>
            <a:ext cx="381000" cy="288032"/>
          </a:xfrm>
          <a:prstGeom prst="rect">
            <a:avLst/>
          </a:prstGeom>
          <a:noFill/>
        </p:spPr>
      </p:pic>
      <p:pic>
        <p:nvPicPr>
          <p:cNvPr id="16" name="Picture 17" descr="E:\WORK\2011\Projects\November-2011\NSS-2012\images\star2.jpg"/>
          <p:cNvPicPr>
            <a:picLocks noChangeAspect="1" noChangeArrowheads="1"/>
          </p:cNvPicPr>
          <p:nvPr/>
        </p:nvPicPr>
        <p:blipFill>
          <a:blip r:embed="rId10"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1475656" y="1556792"/>
            <a:ext cx="904902" cy="755526"/>
          </a:xfrm>
          <a:prstGeom prst="rect">
            <a:avLst/>
          </a:prstGeom>
          <a:noFill/>
        </p:spPr>
      </p:pic>
      <p:pic>
        <p:nvPicPr>
          <p:cNvPr id="17" name="Picture 18" descr="E:\WORK\2011\Projects\November-2011\NSS-2012\images\swirl.jpg"/>
          <p:cNvPicPr>
            <a:picLocks noChangeAspect="1" noChangeArrowheads="1"/>
          </p:cNvPicPr>
          <p:nvPr/>
        </p:nvPicPr>
        <p:blipFill>
          <a:blip r:embed="rId11" cstate="email">
            <a:clrChange>
              <a:clrFrom>
                <a:srgbClr val="FFFFFE"/>
              </a:clrFrom>
              <a:clrTo>
                <a:srgbClr val="FFFFFE">
                  <a:alpha val="0"/>
                </a:srgbClr>
              </a:clrTo>
            </a:clrChange>
          </a:blip>
          <a:srcRect/>
          <a:stretch>
            <a:fillRect/>
          </a:stretch>
        </p:blipFill>
        <p:spPr bwMode="auto">
          <a:xfrm rot="14119196">
            <a:off x="7693609" y="2102070"/>
            <a:ext cx="677193" cy="766634"/>
          </a:xfrm>
          <a:prstGeom prst="rect">
            <a:avLst/>
          </a:prstGeom>
          <a:noFill/>
        </p:spPr>
      </p:pic>
      <p:pic>
        <p:nvPicPr>
          <p:cNvPr id="18" name="Picture 2" descr="E:\WORK\2011\Projects\November-2011\NSS-2012\images\casette.jpg"/>
          <p:cNvPicPr>
            <a:picLocks noChangeAspect="1" noChangeArrowheads="1"/>
          </p:cNvPicPr>
          <p:nvPr/>
        </p:nvPicPr>
        <p:blipFill>
          <a:blip r:embed="rId12" cstate="email">
            <a:clrChange>
              <a:clrFrom>
                <a:srgbClr val="FFFFFE"/>
              </a:clrFrom>
              <a:clrTo>
                <a:srgbClr val="FFFFFE">
                  <a:alpha val="0"/>
                </a:srgbClr>
              </a:clrTo>
            </a:clrChange>
          </a:blip>
          <a:srcRect/>
          <a:stretch>
            <a:fillRect/>
          </a:stretch>
        </p:blipFill>
        <p:spPr bwMode="auto">
          <a:xfrm>
            <a:off x="7873903" y="5749328"/>
            <a:ext cx="795136" cy="953140"/>
          </a:xfrm>
          <a:prstGeom prst="rect">
            <a:avLst/>
          </a:prstGeom>
          <a:noFill/>
        </p:spPr>
      </p:pic>
      <p:pic>
        <p:nvPicPr>
          <p:cNvPr id="19" name="Picture 7" descr="E:\WORK\2011\Projects\November-2011\NSS-2012\images\drop.jpg"/>
          <p:cNvPicPr>
            <a:picLocks noChangeAspect="1" noChangeArrowheads="1"/>
          </p:cNvPicPr>
          <p:nvPr/>
        </p:nvPicPr>
        <p:blipFill>
          <a:blip r:embed="rId2" cstate="email">
            <a:clrChange>
              <a:clrFrom>
                <a:srgbClr val="FFFFFE"/>
              </a:clrFrom>
              <a:clrTo>
                <a:srgbClr val="FFFFFE">
                  <a:alpha val="0"/>
                </a:srgbClr>
              </a:clrTo>
            </a:clrChange>
          </a:blip>
          <a:srcRect/>
          <a:stretch>
            <a:fillRect/>
          </a:stretch>
        </p:blipFill>
        <p:spPr bwMode="auto">
          <a:xfrm rot="5080492" flipV="1">
            <a:off x="5649863" y="4897090"/>
            <a:ext cx="381664" cy="198569"/>
          </a:xfrm>
          <a:prstGeom prst="rect">
            <a:avLst/>
          </a:prstGeom>
          <a:noFill/>
        </p:spPr>
      </p:pic>
      <p:pic>
        <p:nvPicPr>
          <p:cNvPr id="20" name="Picture 10" descr="E:\WORK\2011\Projects\November-2011\NSS-2012\images\mic.jpg"/>
          <p:cNvPicPr>
            <a:picLocks noChangeAspect="1" noChangeArrowheads="1"/>
          </p:cNvPicPr>
          <p:nvPr/>
        </p:nvPicPr>
        <p:blipFill>
          <a:blip r:embed="rId13" cstate="email">
            <a:clrChange>
              <a:clrFrom>
                <a:srgbClr val="FFFFFE"/>
              </a:clrFrom>
              <a:clrTo>
                <a:srgbClr val="FFFFFE">
                  <a:alpha val="0"/>
                </a:srgbClr>
              </a:clrTo>
            </a:clrChange>
          </a:blip>
          <a:srcRect/>
          <a:stretch>
            <a:fillRect/>
          </a:stretch>
        </p:blipFill>
        <p:spPr bwMode="auto">
          <a:xfrm>
            <a:off x="6444208" y="5877272"/>
            <a:ext cx="491571" cy="875013"/>
          </a:xfrm>
          <a:prstGeom prst="rect">
            <a:avLst/>
          </a:prstGeom>
          <a:noFill/>
        </p:spPr>
      </p:pic>
      <p:pic>
        <p:nvPicPr>
          <p:cNvPr id="1026" name="Picture 2" descr="E:\WORK\2011\Projects\November-2011\NSS-2012\images\NSS2012_logo_Black.jpg"/>
          <p:cNvPicPr>
            <a:picLocks noChangeAspect="1" noChangeArrowheads="1"/>
          </p:cNvPicPr>
          <p:nvPr/>
        </p:nvPicPr>
        <p:blipFill>
          <a:blip r:embed="rId14" cstate="email"/>
          <a:srcRect/>
          <a:stretch>
            <a:fillRect/>
          </a:stretch>
        </p:blipFill>
        <p:spPr bwMode="auto">
          <a:xfrm>
            <a:off x="-5205413" y="9033709"/>
            <a:ext cx="2360589" cy="13215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5877272"/>
            <a:ext cx="9144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0" y="0"/>
            <a:ext cx="914400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66" name="Title 1"/>
          <p:cNvSpPr>
            <a:spLocks noGrp="1"/>
          </p:cNvSpPr>
          <p:nvPr>
            <p:ph type="title"/>
          </p:nvPr>
        </p:nvSpPr>
        <p:spPr>
          <a:xfrm>
            <a:off x="12545" y="332581"/>
            <a:ext cx="5687863" cy="792163"/>
          </a:xfrm>
        </p:spPr>
        <p:txBody>
          <a:bodyPr>
            <a:noAutofit/>
          </a:bodyPr>
          <a:lstStyle/>
          <a:p>
            <a:r>
              <a:rPr lang="en-GB" sz="3600" b="1" dirty="0" smtClean="0">
                <a:latin typeface="Biro Script reduced" pitchFamily="66" charset="0"/>
                <a:cs typeface="Arial" charset="0"/>
              </a:rPr>
              <a:t>To find out more....</a:t>
            </a:r>
            <a:endParaRPr lang="en-GB" sz="3600" b="1" dirty="0" smtClean="0">
              <a:solidFill>
                <a:srgbClr val="FF0000"/>
              </a:solidFill>
              <a:latin typeface="Biro Script reduced" pitchFamily="66" charset="0"/>
            </a:endParaRPr>
          </a:p>
        </p:txBody>
      </p:sp>
      <p:pic>
        <p:nvPicPr>
          <p:cNvPr id="11267" name="Picture 3" descr="NSS2012_logo_White.jpg"/>
          <p:cNvPicPr>
            <a:picLocks noChangeAspect="1"/>
          </p:cNvPicPr>
          <p:nvPr/>
        </p:nvPicPr>
        <p:blipFill>
          <a:blip r:embed="rId2" cstate="email"/>
          <a:srcRect/>
          <a:stretch>
            <a:fillRect/>
          </a:stretch>
        </p:blipFill>
        <p:spPr bwMode="auto">
          <a:xfrm>
            <a:off x="532772" y="1216210"/>
            <a:ext cx="8027988" cy="4494213"/>
          </a:xfrm>
          <a:prstGeom prst="rect">
            <a:avLst/>
          </a:prstGeom>
          <a:noFill/>
          <a:ln w="9525">
            <a:noFill/>
            <a:miter lim="800000"/>
            <a:headEnd/>
            <a:tailEnd/>
          </a:ln>
        </p:spPr>
      </p:pic>
      <p:sp>
        <p:nvSpPr>
          <p:cNvPr id="11268" name="TextBox 5"/>
          <p:cNvSpPr txBox="1">
            <a:spLocks noChangeArrowheads="1"/>
          </p:cNvSpPr>
          <p:nvPr/>
        </p:nvSpPr>
        <p:spPr bwMode="auto">
          <a:xfrm>
            <a:off x="406566" y="6021388"/>
            <a:ext cx="8280400" cy="1015663"/>
          </a:xfrm>
          <a:prstGeom prst="rect">
            <a:avLst/>
          </a:prstGeom>
          <a:noFill/>
          <a:ln w="9525">
            <a:noFill/>
            <a:miter lim="800000"/>
            <a:headEnd/>
            <a:tailEnd/>
          </a:ln>
        </p:spPr>
        <p:txBody>
          <a:bodyPr>
            <a:spAutoFit/>
          </a:bodyPr>
          <a:lstStyle/>
          <a:p>
            <a:pPr algn="ctr"/>
            <a:r>
              <a:rPr lang="en-GB" sz="3000" b="1" dirty="0">
                <a:solidFill>
                  <a:srgbClr val="CE1443"/>
                </a:solidFill>
                <a:latin typeface="Arial" pitchFamily="34" charset="0"/>
                <a:hlinkClick r:id="rId3"/>
              </a:rPr>
              <a:t>www.thestudentsurvey.com</a:t>
            </a:r>
            <a:endParaRPr lang="en-GB" sz="3000" b="1" dirty="0">
              <a:solidFill>
                <a:srgbClr val="CE1443"/>
              </a:solidFill>
              <a:latin typeface="Arial" pitchFamily="34" charset="0"/>
            </a:endParaRPr>
          </a:p>
          <a:p>
            <a:endParaRPr lang="en-GB" sz="3000" b="1" dirty="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47664" y="980728"/>
            <a:ext cx="6696744" cy="4968552"/>
          </a:xfrm>
          <a:prstGeom prst="rect">
            <a:avLst/>
          </a:prstGeom>
        </p:spPr>
        <p:txBody>
          <a:bodyPr vert="horz" lIns="91440" tIns="45720" rIns="91440" bIns="45720" rtlCol="0">
            <a:normAutofit/>
          </a:bodyPr>
          <a:lstStyle/>
          <a:p>
            <a:pPr marR="0" lvl="0" algn="ctr" defTabSz="914400" rtl="0" eaLnBrk="1" fontAlgn="auto" latinLnBrk="0" hangingPunct="1">
              <a:lnSpc>
                <a:spcPts val="3800"/>
              </a:lnSpc>
              <a:buClrTx/>
              <a:buSzTx/>
              <a:buFont typeface="Arial" charset="0"/>
              <a:buNone/>
              <a:tabLst/>
              <a:defRPr/>
            </a:pPr>
            <a:r>
              <a:rPr kumimoji="0" lang="en-US" sz="4000" b="1" i="0" u="none" strike="noStrike" kern="1200" cap="none" spc="0" normalizeH="0" baseline="0" noProof="0" dirty="0" smtClean="0">
                <a:ln>
                  <a:noFill/>
                </a:ln>
                <a:solidFill>
                  <a:srgbClr val="C00000"/>
                </a:solidFill>
                <a:effectLst/>
                <a:uLnTx/>
                <a:uFillTx/>
                <a:latin typeface="Bradley Hand ITC" pitchFamily="66" charset="0"/>
                <a:cs typeface="Arial" charset="0"/>
              </a:rPr>
              <a:t>Your opportunity to </a:t>
            </a:r>
            <a:br>
              <a:rPr kumimoji="0" lang="en-US" sz="4000" b="1" i="0" u="none" strike="noStrike" kern="1200" cap="none" spc="0" normalizeH="0" baseline="0" noProof="0" dirty="0" smtClean="0">
                <a:ln>
                  <a:noFill/>
                </a:ln>
                <a:solidFill>
                  <a:srgbClr val="C00000"/>
                </a:solidFill>
                <a:effectLst/>
                <a:uLnTx/>
                <a:uFillTx/>
                <a:latin typeface="Bradley Hand ITC" pitchFamily="66" charset="0"/>
                <a:cs typeface="Arial" charset="0"/>
              </a:rPr>
            </a:br>
            <a:r>
              <a:rPr kumimoji="0" lang="en-US" sz="4000" b="1" i="0" u="none" strike="noStrike" kern="1200" cap="none" spc="0" normalizeH="0" baseline="0" noProof="0" dirty="0" smtClean="0">
                <a:ln>
                  <a:noFill/>
                </a:ln>
                <a:solidFill>
                  <a:srgbClr val="C00000"/>
                </a:solidFill>
                <a:effectLst/>
                <a:uLnTx/>
                <a:uFillTx/>
                <a:latin typeface="Bradley Hand ITC" pitchFamily="66" charset="0"/>
                <a:cs typeface="Arial" charset="0"/>
              </a:rPr>
              <a:t>‘Have Your Say’ and provide invaluable feedback to your institution and future students that may wish to study the same course.</a:t>
            </a:r>
          </a:p>
        </p:txBody>
      </p:sp>
      <p:pic>
        <p:nvPicPr>
          <p:cNvPr id="3" name="Picture 17" descr="E:\WORK\2011\Projects\November-2011\NSS-2012\images\star2.jpg"/>
          <p:cNvPicPr>
            <a:picLocks noChangeAspect="1" noChangeArrowheads="1"/>
          </p:cNvPicPr>
          <p:nvPr/>
        </p:nvPicPr>
        <p:blipFill>
          <a:blip r:embed="rId2"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1475656" y="260648"/>
            <a:ext cx="904902" cy="755526"/>
          </a:xfrm>
          <a:prstGeom prst="rect">
            <a:avLst/>
          </a:prstGeom>
          <a:noFill/>
        </p:spPr>
      </p:pic>
      <p:pic>
        <p:nvPicPr>
          <p:cNvPr id="4" name="Picture 9" descr="E:\WORK\2011\Projects\November-2011\NSS-2012\images\lightning.pn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rot="3734570">
            <a:off x="7585073" y="279881"/>
            <a:ext cx="488454" cy="1006594"/>
          </a:xfrm>
          <a:prstGeom prst="rect">
            <a:avLst/>
          </a:prstGeom>
          <a:noFill/>
        </p:spPr>
      </p:pic>
      <p:pic>
        <p:nvPicPr>
          <p:cNvPr id="6" name="Picture 17" descr="E:\WORK\2011\Projects\November-2011\NSS-2012\images\star2.jpg"/>
          <p:cNvPicPr>
            <a:picLocks noChangeAspect="1" noChangeArrowheads="1"/>
          </p:cNvPicPr>
          <p:nvPr/>
        </p:nvPicPr>
        <p:blipFill>
          <a:blip r:embed="rId2"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7380312" y="4653136"/>
            <a:ext cx="904902" cy="755526"/>
          </a:xfrm>
          <a:prstGeom prst="rect">
            <a:avLst/>
          </a:prstGeom>
          <a:noFill/>
        </p:spPr>
      </p:pic>
      <p:pic>
        <p:nvPicPr>
          <p:cNvPr id="7" name="Picture 15" descr="E:\WORK\2011\Projects\November-2011\NSS-2012\images\smiley.jpg"/>
          <p:cNvPicPr>
            <a:picLocks noChangeAspect="1" noChangeArrowheads="1"/>
          </p:cNvPicPr>
          <p:nvPr/>
        </p:nvPicPr>
        <p:blipFill>
          <a:blip r:embed="rId4" cstate="email">
            <a:clrChange>
              <a:clrFrom>
                <a:srgbClr val="FFFFFE"/>
              </a:clrFrom>
              <a:clrTo>
                <a:srgbClr val="FFFFFE">
                  <a:alpha val="0"/>
                </a:srgbClr>
              </a:clrTo>
            </a:clrChange>
            <a:duotone>
              <a:schemeClr val="accent6">
                <a:shade val="45000"/>
                <a:satMod val="135000"/>
              </a:schemeClr>
              <a:prstClr val="white"/>
            </a:duotone>
          </a:blip>
          <a:srcRect/>
          <a:stretch>
            <a:fillRect/>
          </a:stretch>
        </p:blipFill>
        <p:spPr bwMode="auto">
          <a:xfrm rot="18008734">
            <a:off x="1880799" y="4710138"/>
            <a:ext cx="679450" cy="6619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95128" y="9833"/>
            <a:ext cx="7848872" cy="970895"/>
          </a:xfrm>
        </p:spPr>
        <p:txBody>
          <a:bodyPr>
            <a:noAutofit/>
          </a:bodyPr>
          <a:lstStyle/>
          <a:p>
            <a:pPr algn="l">
              <a:lnSpc>
                <a:spcPts val="3600"/>
              </a:lnSpc>
            </a:pPr>
            <a:r>
              <a:rPr lang="en-GB" sz="3600" b="1" dirty="0" smtClean="0">
                <a:latin typeface="Bradley Hand ITC" pitchFamily="66" charset="0"/>
                <a:cs typeface="Arial" charset="0"/>
              </a:rPr>
              <a:t/>
            </a:r>
            <a:br>
              <a:rPr lang="en-GB" sz="3600" b="1" dirty="0" smtClean="0">
                <a:latin typeface="Bradley Hand ITC" pitchFamily="66" charset="0"/>
                <a:cs typeface="Arial" charset="0"/>
              </a:rPr>
            </a:br>
            <a:r>
              <a:rPr lang="en-GB" sz="2800" b="1" dirty="0" smtClean="0">
                <a:latin typeface="Bradley Hand ITC" pitchFamily="66" charset="0"/>
                <a:cs typeface="Arial" charset="0"/>
              </a:rPr>
              <a:t>What is the National Student Survey ?</a:t>
            </a:r>
            <a:endParaRPr lang="en-GB" sz="2800" b="1" i="1" dirty="0" smtClean="0">
              <a:latin typeface="Bradley Hand ITC" pitchFamily="66" charset="0"/>
              <a:cs typeface="Arial" charset="0"/>
            </a:endParaRPr>
          </a:p>
        </p:txBody>
      </p:sp>
      <p:sp>
        <p:nvSpPr>
          <p:cNvPr id="3" name="Content Placeholder 2"/>
          <p:cNvSpPr>
            <a:spLocks noGrp="1"/>
          </p:cNvSpPr>
          <p:nvPr>
            <p:ph idx="1"/>
          </p:nvPr>
        </p:nvSpPr>
        <p:spPr>
          <a:xfrm>
            <a:off x="1259632" y="1412776"/>
            <a:ext cx="7416824" cy="4968552"/>
          </a:xfrm>
        </p:spPr>
        <p:txBody>
          <a:bodyPr rtlCol="0">
            <a:noAutofit/>
          </a:bodyPr>
          <a:lstStyle/>
          <a:p>
            <a:pPr marL="447675" indent="-447675" eaLnBrk="1" fontAlgn="auto" hangingPunct="1">
              <a:lnSpc>
                <a:spcPts val="3700"/>
              </a:lnSpc>
              <a:spcBef>
                <a:spcPts val="0"/>
              </a:spcBef>
              <a:spcAft>
                <a:spcPts val="0"/>
              </a:spcAft>
              <a:buSzPct val="200000"/>
              <a:buBlip>
                <a:blip r:embed="rId2"/>
              </a:buBlip>
              <a:defRPr/>
            </a:pPr>
            <a:r>
              <a:rPr lang="en-GB" sz="2400" dirty="0" smtClean="0">
                <a:latin typeface="Arial" pitchFamily="34" charset="0"/>
                <a:cs typeface="Arial" pitchFamily="34" charset="0"/>
              </a:rPr>
              <a:t>Annual survey of final year</a:t>
            </a:r>
            <a:r>
              <a:rPr lang="en-GB" sz="2400" b="1" dirty="0" smtClean="0">
                <a:latin typeface="Arial" pitchFamily="34" charset="0"/>
                <a:cs typeface="Arial" pitchFamily="34" charset="0"/>
              </a:rPr>
              <a:t>*</a:t>
            </a:r>
            <a:r>
              <a:rPr lang="en-GB" sz="2400" dirty="0" smtClean="0">
                <a:latin typeface="Arial" pitchFamily="34" charset="0"/>
                <a:cs typeface="Arial" pitchFamily="34" charset="0"/>
              </a:rPr>
              <a:t> undergraduates across the UK</a:t>
            </a:r>
          </a:p>
          <a:p>
            <a:pPr marL="447675" indent="-447675" eaLnBrk="1" fontAlgn="auto" hangingPunct="1">
              <a:lnSpc>
                <a:spcPts val="3700"/>
              </a:lnSpc>
              <a:spcBef>
                <a:spcPts val="0"/>
              </a:spcBef>
              <a:spcAft>
                <a:spcPts val="0"/>
              </a:spcAft>
              <a:buSzPct val="200000"/>
              <a:buBlip>
                <a:blip r:embed="rId2"/>
              </a:buBlip>
              <a:defRPr/>
            </a:pPr>
            <a:r>
              <a:rPr lang="en-GB" sz="2400" dirty="0" smtClean="0">
                <a:latin typeface="Arial" pitchFamily="34" charset="0"/>
                <a:cs typeface="Arial" pitchFamily="34" charset="0"/>
              </a:rPr>
              <a:t>Commissioned by the Higher Education Funding Council for England on behalf of all the funding bodies</a:t>
            </a:r>
          </a:p>
          <a:p>
            <a:pPr marL="447675" indent="-447675" eaLnBrk="1" fontAlgn="auto" hangingPunct="1">
              <a:lnSpc>
                <a:spcPts val="3700"/>
              </a:lnSpc>
              <a:spcBef>
                <a:spcPts val="0"/>
              </a:spcBef>
              <a:spcAft>
                <a:spcPts val="0"/>
              </a:spcAft>
              <a:buSzPct val="200000"/>
              <a:buBlip>
                <a:blip r:embed="rId2"/>
              </a:buBlip>
              <a:defRPr/>
            </a:pPr>
            <a:r>
              <a:rPr lang="en-GB" sz="2400" dirty="0" smtClean="0">
                <a:latin typeface="Arial" pitchFamily="34" charset="0"/>
                <a:cs typeface="Arial" pitchFamily="34" charset="0"/>
              </a:rPr>
              <a:t>Fully supported by the </a:t>
            </a:r>
            <a:r>
              <a:rPr lang="en-GB" sz="2400" b="1" dirty="0" smtClean="0">
                <a:solidFill>
                  <a:srgbClr val="C00000"/>
                </a:solidFill>
                <a:latin typeface="Arial" pitchFamily="34" charset="0"/>
                <a:cs typeface="Arial" pitchFamily="34" charset="0"/>
              </a:rPr>
              <a:t>National Union of Students</a:t>
            </a:r>
          </a:p>
          <a:p>
            <a:pPr marL="447675" indent="-447675" eaLnBrk="1" fontAlgn="auto" hangingPunct="1">
              <a:lnSpc>
                <a:spcPts val="3700"/>
              </a:lnSpc>
              <a:spcBef>
                <a:spcPts val="0"/>
              </a:spcBef>
              <a:spcAft>
                <a:spcPts val="0"/>
              </a:spcAft>
              <a:buSzPct val="200000"/>
              <a:buBlip>
                <a:blip r:embed="rId2"/>
              </a:buBlip>
              <a:defRPr/>
            </a:pPr>
            <a:r>
              <a:rPr lang="en-GB" sz="2400" dirty="0" smtClean="0">
                <a:latin typeface="Arial" pitchFamily="34" charset="0"/>
                <a:cs typeface="Arial" pitchFamily="34" charset="0"/>
              </a:rPr>
              <a:t>Conducted by </a:t>
            </a:r>
            <a:r>
              <a:rPr lang="en-GB" sz="2400" b="1" dirty="0" smtClean="0">
                <a:solidFill>
                  <a:srgbClr val="C00000"/>
                </a:solidFill>
                <a:latin typeface="Arial" pitchFamily="34" charset="0"/>
                <a:cs typeface="Arial" pitchFamily="34" charset="0"/>
              </a:rPr>
              <a:t>Ipsos MORI</a:t>
            </a:r>
          </a:p>
          <a:p>
            <a:pPr marL="447675" indent="-447675" eaLnBrk="1" fontAlgn="auto" hangingPunct="1">
              <a:lnSpc>
                <a:spcPts val="3700"/>
              </a:lnSpc>
              <a:spcBef>
                <a:spcPts val="0"/>
              </a:spcBef>
              <a:spcAft>
                <a:spcPts val="0"/>
              </a:spcAft>
              <a:buSzPct val="200000"/>
              <a:buBlip>
                <a:blip r:embed="rId2"/>
              </a:buBlip>
              <a:defRPr/>
            </a:pPr>
            <a:r>
              <a:rPr lang="en-GB" sz="2400" dirty="0" smtClean="0">
                <a:latin typeface="Arial" pitchFamily="34" charset="0"/>
                <a:cs typeface="Arial" pitchFamily="34" charset="0"/>
              </a:rPr>
              <a:t>Quick and easy to complete.</a:t>
            </a:r>
          </a:p>
          <a:p>
            <a:pPr marL="447675" indent="-447675" eaLnBrk="1" fontAlgn="auto" hangingPunct="1">
              <a:lnSpc>
                <a:spcPts val="3700"/>
              </a:lnSpc>
              <a:spcBef>
                <a:spcPts val="0"/>
              </a:spcBef>
              <a:spcAft>
                <a:spcPts val="0"/>
              </a:spcAft>
              <a:buSzPct val="200000"/>
              <a:buNone/>
              <a:defRPr/>
            </a:pPr>
            <a:r>
              <a:rPr lang="en-GB" sz="1600" b="1" i="1" dirty="0" smtClean="0">
                <a:latin typeface="Arial" pitchFamily="34" charset="0"/>
                <a:cs typeface="Arial" pitchFamily="34" charset="0"/>
              </a:rPr>
              <a:t>*</a:t>
            </a:r>
            <a:r>
              <a:rPr lang="en-GB" sz="1600" i="1" dirty="0" smtClean="0">
                <a:latin typeface="Arial" pitchFamily="34" charset="0"/>
                <a:cs typeface="Arial" pitchFamily="34" charset="0"/>
              </a:rPr>
              <a:t> Some exceptions apply</a:t>
            </a:r>
          </a:p>
          <a:p>
            <a:pPr marL="269875" indent="-269875" eaLnBrk="1" fontAlgn="auto" hangingPunct="1">
              <a:lnSpc>
                <a:spcPts val="3700"/>
              </a:lnSpc>
              <a:spcBef>
                <a:spcPts val="0"/>
              </a:spcBef>
              <a:spcAft>
                <a:spcPts val="0"/>
              </a:spcAft>
              <a:buSzPct val="200000"/>
              <a:buNone/>
              <a:defRPr/>
            </a:pPr>
            <a:endParaRPr lang="en-GB" sz="2000" dirty="0"/>
          </a:p>
        </p:txBody>
      </p:sp>
      <p:pic>
        <p:nvPicPr>
          <p:cNvPr id="4" name="Picture 17" descr="E:\WORK\2011\Projects\November-2011\NSS-2012\images\star2.jpg"/>
          <p:cNvPicPr>
            <a:picLocks noChangeAspect="1" noChangeArrowheads="1"/>
          </p:cNvPicPr>
          <p:nvPr/>
        </p:nvPicPr>
        <p:blipFill>
          <a:blip r:embed="rId3"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7361252" y="5024152"/>
            <a:ext cx="904902" cy="7555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59632" y="332656"/>
            <a:ext cx="8229600" cy="746396"/>
          </a:xfrm>
        </p:spPr>
        <p:txBody>
          <a:bodyPr vert="horz" lIns="91440" tIns="45720" rIns="91440" bIns="45720" rtlCol="0" anchor="ctr">
            <a:noAutofit/>
          </a:bodyPr>
          <a:lstStyle/>
          <a:p>
            <a:pPr algn="l">
              <a:lnSpc>
                <a:spcPts val="3600"/>
              </a:lnSpc>
            </a:pPr>
            <a:r>
              <a:rPr lang="en-GB" sz="2800" b="1" dirty="0" smtClean="0">
                <a:latin typeface="Bradley Hand ITC" pitchFamily="66" charset="0"/>
                <a:cs typeface="Arial" charset="0"/>
              </a:rPr>
              <a:t>What will the NSS ask me?</a:t>
            </a:r>
            <a:endParaRPr lang="en-GB" sz="2800" b="1" i="1" dirty="0">
              <a:latin typeface="Bradley Hand ITC" pitchFamily="66" charset="0"/>
              <a:cs typeface="Arial" charset="0"/>
            </a:endParaRPr>
          </a:p>
        </p:txBody>
      </p:sp>
      <p:sp>
        <p:nvSpPr>
          <p:cNvPr id="5123" name="Content Placeholder 2"/>
          <p:cNvSpPr>
            <a:spLocks noGrp="1"/>
          </p:cNvSpPr>
          <p:nvPr>
            <p:ph idx="1"/>
          </p:nvPr>
        </p:nvSpPr>
        <p:spPr>
          <a:xfrm>
            <a:off x="1412979" y="980728"/>
            <a:ext cx="7191469" cy="2386774"/>
          </a:xfrm>
        </p:spPr>
        <p:txBody>
          <a:bodyPr>
            <a:noAutofit/>
          </a:bodyPr>
          <a:lstStyle/>
          <a:p>
            <a:pPr marL="447675" indent="-447675" eaLnBrk="1" hangingPunct="1">
              <a:lnSpc>
                <a:spcPts val="3700"/>
              </a:lnSpc>
              <a:spcBef>
                <a:spcPts val="0"/>
              </a:spcBef>
              <a:buSzPct val="150000"/>
              <a:buBlip>
                <a:blip r:embed="rId2"/>
              </a:buBlip>
            </a:pPr>
            <a:r>
              <a:rPr lang="en-GB" sz="2400" dirty="0" smtClean="0">
                <a:latin typeface="Arial" charset="0"/>
                <a:cs typeface="Arial" charset="0"/>
              </a:rPr>
              <a:t>Widely recognised as a key measure of satisfaction the survey looks at a range of areas including:</a:t>
            </a:r>
          </a:p>
        </p:txBody>
      </p:sp>
      <p:sp>
        <p:nvSpPr>
          <p:cNvPr id="6" name="TextBox 5"/>
          <p:cNvSpPr txBox="1"/>
          <p:nvPr/>
        </p:nvSpPr>
        <p:spPr>
          <a:xfrm>
            <a:off x="2338266" y="2420888"/>
            <a:ext cx="5258070" cy="4196020"/>
          </a:xfrm>
          <a:prstGeom prst="rect">
            <a:avLst/>
          </a:prstGeom>
          <a:noFill/>
        </p:spPr>
        <p:txBody>
          <a:bodyPr wrap="square" numCol="1" rtlCol="0">
            <a:spAutoFit/>
          </a:bodyPr>
          <a:lstStyle/>
          <a:p>
            <a:pPr marL="177800" lvl="1" indent="-177800">
              <a:lnSpc>
                <a:spcPts val="3700"/>
              </a:lnSpc>
              <a:buFont typeface="Wingdings" pitchFamily="2" charset="2"/>
              <a:buChar char="§"/>
            </a:pPr>
            <a:r>
              <a:rPr lang="en-GB" sz="2000" dirty="0" smtClean="0">
                <a:latin typeface="Arial" charset="0"/>
                <a:cs typeface="Arial" charset="0"/>
              </a:rPr>
              <a:t>The teaching on my course </a:t>
            </a:r>
          </a:p>
          <a:p>
            <a:pPr marL="177800" lvl="1" indent="-177800">
              <a:lnSpc>
                <a:spcPts val="3700"/>
              </a:lnSpc>
              <a:buFont typeface="Wingdings" pitchFamily="2" charset="2"/>
              <a:buChar char="§"/>
            </a:pPr>
            <a:r>
              <a:rPr lang="en-GB" sz="2000" dirty="0" smtClean="0">
                <a:latin typeface="Arial" charset="0"/>
                <a:cs typeface="Arial" charset="0"/>
              </a:rPr>
              <a:t>Assessment &amp; feedback</a:t>
            </a:r>
          </a:p>
          <a:p>
            <a:pPr marL="177800" lvl="1" indent="-177800">
              <a:lnSpc>
                <a:spcPts val="3700"/>
              </a:lnSpc>
              <a:buFont typeface="Wingdings" pitchFamily="2" charset="2"/>
              <a:buChar char="§"/>
            </a:pPr>
            <a:r>
              <a:rPr lang="en-GB" sz="2000" dirty="0" smtClean="0">
                <a:latin typeface="Arial" charset="0"/>
                <a:cs typeface="Arial" charset="0"/>
              </a:rPr>
              <a:t>Academic support</a:t>
            </a:r>
          </a:p>
          <a:p>
            <a:pPr marL="177800" lvl="1" indent="-177800">
              <a:lnSpc>
                <a:spcPts val="3700"/>
              </a:lnSpc>
              <a:buFont typeface="Wingdings" pitchFamily="2" charset="2"/>
              <a:buChar char="§"/>
            </a:pPr>
            <a:r>
              <a:rPr lang="en-GB" sz="2000" dirty="0" smtClean="0">
                <a:latin typeface="Arial" charset="0"/>
                <a:cs typeface="Arial" charset="0"/>
              </a:rPr>
              <a:t>Organisation &amp; management</a:t>
            </a:r>
          </a:p>
          <a:p>
            <a:pPr marL="177800" lvl="1" indent="-177800">
              <a:lnSpc>
                <a:spcPts val="3700"/>
              </a:lnSpc>
              <a:buFont typeface="Wingdings" pitchFamily="2" charset="2"/>
              <a:buChar char="§"/>
            </a:pPr>
            <a:r>
              <a:rPr lang="en-GB" sz="2000" dirty="0" smtClean="0">
                <a:latin typeface="Arial" charset="0"/>
                <a:cs typeface="Arial" charset="0"/>
              </a:rPr>
              <a:t>Learning resources	</a:t>
            </a:r>
          </a:p>
          <a:p>
            <a:pPr marL="177800" lvl="1" indent="-177800">
              <a:lnSpc>
                <a:spcPts val="3700"/>
              </a:lnSpc>
              <a:buFont typeface="Wingdings" pitchFamily="2" charset="2"/>
              <a:buChar char="§"/>
            </a:pPr>
            <a:r>
              <a:rPr lang="en-GB" sz="2000" dirty="0" smtClean="0">
                <a:latin typeface="Arial" charset="0"/>
                <a:cs typeface="Arial" charset="0"/>
              </a:rPr>
              <a:t>Personal development</a:t>
            </a:r>
          </a:p>
          <a:p>
            <a:pPr marL="177800" lvl="1" indent="-177800">
              <a:lnSpc>
                <a:spcPts val="3700"/>
              </a:lnSpc>
              <a:buFont typeface="Wingdings" pitchFamily="2" charset="2"/>
              <a:buChar char="§"/>
            </a:pPr>
            <a:r>
              <a:rPr lang="en-GB" sz="2000" dirty="0" smtClean="0">
                <a:latin typeface="Arial" charset="0"/>
                <a:cs typeface="Arial" charset="0"/>
              </a:rPr>
              <a:t>Overall satisfaction</a:t>
            </a:r>
          </a:p>
          <a:p>
            <a:pPr marL="177800" lvl="1" indent="-177800">
              <a:lnSpc>
                <a:spcPts val="3700"/>
              </a:lnSpc>
              <a:buFont typeface="Wingdings" pitchFamily="2" charset="2"/>
              <a:buChar char="§"/>
            </a:pPr>
            <a:r>
              <a:rPr lang="en-GB" sz="2000" dirty="0" smtClean="0">
                <a:latin typeface="Arial" pitchFamily="34" charset="0"/>
                <a:cs typeface="Arial" pitchFamily="34" charset="0"/>
              </a:rPr>
              <a:t>Students’ Union (Association or Guild).</a:t>
            </a:r>
          </a:p>
          <a:p>
            <a:pPr marL="84138" indent="-84138">
              <a:buFont typeface="Wingdings" pitchFamily="2" charset="2"/>
              <a:buChar char="§"/>
            </a:pPr>
            <a:endParaRPr lang="en-GB" sz="2000" dirty="0"/>
          </a:p>
        </p:txBody>
      </p:sp>
      <p:pic>
        <p:nvPicPr>
          <p:cNvPr id="5" name="Picture 17" descr="E:\WORK\2011\Projects\November-2011\NSS-2012\images\star2.jpg"/>
          <p:cNvPicPr>
            <a:picLocks noChangeAspect="1" noChangeArrowheads="1"/>
          </p:cNvPicPr>
          <p:nvPr/>
        </p:nvPicPr>
        <p:blipFill>
          <a:blip r:embed="rId3"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7361252" y="5013176"/>
            <a:ext cx="904902" cy="7555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1936" y="980728"/>
            <a:ext cx="7182511" cy="4835046"/>
          </a:xfrm>
        </p:spPr>
        <p:txBody>
          <a:bodyPr rtlCol="0">
            <a:noAutofit/>
          </a:bodyPr>
          <a:lstStyle/>
          <a:p>
            <a:pPr marL="447675" indent="-447675">
              <a:lnSpc>
                <a:spcPts val="3700"/>
              </a:lnSpc>
              <a:spcBef>
                <a:spcPts val="3600"/>
              </a:spcBef>
              <a:buSzPct val="150000"/>
              <a:buBlip>
                <a:blip r:embed="rId2"/>
              </a:buBlip>
              <a:defRPr/>
            </a:pPr>
            <a:r>
              <a:rPr lang="en-GB" sz="2400" dirty="0" smtClean="0">
                <a:latin typeface="Arial" pitchFamily="34" charset="0"/>
                <a:cs typeface="Arial" pitchFamily="34" charset="0"/>
              </a:rPr>
              <a:t>The NSS results are made publicly available to help prospective students make informed decisions of where and what to study.</a:t>
            </a:r>
          </a:p>
          <a:p>
            <a:pPr marL="447675" indent="-447675">
              <a:lnSpc>
                <a:spcPts val="3700"/>
              </a:lnSpc>
              <a:spcBef>
                <a:spcPts val="3600"/>
              </a:spcBef>
              <a:buSzPct val="150000"/>
              <a:buBlip>
                <a:blip r:embed="rId2"/>
              </a:buBlip>
              <a:defRPr/>
            </a:pPr>
            <a:r>
              <a:rPr lang="en-GB" sz="2400" dirty="0" smtClean="0">
                <a:latin typeface="Arial" pitchFamily="34" charset="0"/>
                <a:cs typeface="Arial" pitchFamily="34" charset="0"/>
              </a:rPr>
              <a:t>Institutions are provided with the anonymised data to help them identify areas where they are doing well, as well as areas for development, for the purpose of improving the student learning experience for future generations of students.</a:t>
            </a:r>
          </a:p>
          <a:p>
            <a:pPr marL="447675" indent="-447675">
              <a:lnSpc>
                <a:spcPts val="3700"/>
              </a:lnSpc>
              <a:spcBef>
                <a:spcPts val="3600"/>
              </a:spcBef>
              <a:buSzPct val="150000"/>
              <a:buBlip>
                <a:blip r:embed="rId2"/>
              </a:buBlip>
              <a:defRPr/>
            </a:pPr>
            <a:endParaRPr lang="en-GB" sz="2000" dirty="0" smtClean="0">
              <a:latin typeface="Arial" pitchFamily="34" charset="0"/>
              <a:cs typeface="Arial" pitchFamily="34" charset="0"/>
            </a:endParaRPr>
          </a:p>
          <a:p>
            <a:pPr marL="447675" indent="-447675">
              <a:lnSpc>
                <a:spcPts val="3700"/>
              </a:lnSpc>
              <a:spcBef>
                <a:spcPts val="3600"/>
              </a:spcBef>
              <a:buSzPct val="150000"/>
              <a:buBlip>
                <a:blip r:embed="rId2"/>
              </a:buBlip>
              <a:defRPr/>
            </a:pPr>
            <a:endParaRPr lang="en-GB" sz="2000" dirty="0"/>
          </a:p>
        </p:txBody>
      </p:sp>
      <p:sp>
        <p:nvSpPr>
          <p:cNvPr id="5" name="Title 1"/>
          <p:cNvSpPr txBox="1">
            <a:spLocks/>
          </p:cNvSpPr>
          <p:nvPr/>
        </p:nvSpPr>
        <p:spPr>
          <a:xfrm>
            <a:off x="1259632" y="332656"/>
            <a:ext cx="7603352" cy="818404"/>
          </a:xfrm>
          <a:prstGeom prst="rect">
            <a:avLst/>
          </a:prstGeom>
        </p:spPr>
        <p:txBody>
          <a:bodyPr vert="horz" lIns="91440" tIns="45720" rIns="91440" bIns="45720" rtlCol="0" anchor="ctr">
            <a:noAutofit/>
          </a:bodyPr>
          <a:lstStyle/>
          <a:p>
            <a:pPr lvl="0">
              <a:lnSpc>
                <a:spcPts val="3600"/>
              </a:lnSpc>
              <a:spcBef>
                <a:spcPct val="0"/>
              </a:spcBef>
            </a:pPr>
            <a:r>
              <a:rPr lang="en-GB" sz="2800" b="1" dirty="0" smtClean="0">
                <a:latin typeface="Bradley Hand ITC" pitchFamily="66" charset="0"/>
                <a:cs typeface="Arial" charset="0"/>
              </a:rPr>
              <a:t>How are the results used?</a:t>
            </a:r>
            <a:endParaRPr kumimoji="0" lang="en-GB" sz="2800" b="1" i="1" u="none" strike="noStrike" kern="1200" cap="none" spc="0" normalizeH="0" baseline="0" noProof="0" dirty="0" smtClean="0">
              <a:ln>
                <a:noFill/>
              </a:ln>
              <a:solidFill>
                <a:schemeClr val="tx1"/>
              </a:solidFill>
              <a:effectLst/>
              <a:uLnTx/>
              <a:uFillTx/>
              <a:latin typeface="Bradley Hand ITC" pitchFamily="66" charset="0"/>
              <a:ea typeface="+mj-ea"/>
              <a:cs typeface="Arial" charset="0"/>
            </a:endParaRPr>
          </a:p>
        </p:txBody>
      </p:sp>
      <p:pic>
        <p:nvPicPr>
          <p:cNvPr id="4" name="Picture 17" descr="E:\WORK\2011\Projects\November-2011\NSS-2012\images\star2.jpg"/>
          <p:cNvPicPr>
            <a:picLocks noChangeAspect="1" noChangeArrowheads="1"/>
          </p:cNvPicPr>
          <p:nvPr/>
        </p:nvPicPr>
        <p:blipFill>
          <a:blip r:embed="rId3"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7596336" y="5373216"/>
            <a:ext cx="904902" cy="7555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rot="21230937">
            <a:off x="3473334" y="649598"/>
            <a:ext cx="5186121" cy="4942641"/>
          </a:xfrm>
          <a:prstGeom prst="rect">
            <a:avLst/>
          </a:prstGeom>
          <a:noFill/>
          <a:ln w="9525">
            <a:noFill/>
            <a:miter lim="800000"/>
            <a:headEnd/>
            <a:tailEnd/>
          </a:ln>
        </p:spPr>
      </p:pic>
      <p:sp>
        <p:nvSpPr>
          <p:cNvPr id="6" name="Title 1"/>
          <p:cNvSpPr txBox="1">
            <a:spLocks/>
          </p:cNvSpPr>
          <p:nvPr/>
        </p:nvSpPr>
        <p:spPr>
          <a:xfrm>
            <a:off x="1259632" y="332656"/>
            <a:ext cx="7603352" cy="818404"/>
          </a:xfrm>
          <a:prstGeom prst="rect">
            <a:avLst/>
          </a:prstGeom>
        </p:spPr>
        <p:txBody>
          <a:bodyPr vert="horz" lIns="91440" tIns="45720" rIns="91440" bIns="45720" rtlCol="0" anchor="ctr">
            <a:noAutofit/>
          </a:bodyPr>
          <a:lstStyle/>
          <a:p>
            <a:pPr lvl="0">
              <a:lnSpc>
                <a:spcPts val="3600"/>
              </a:lnSpc>
              <a:spcBef>
                <a:spcPct val="0"/>
              </a:spcBef>
            </a:pPr>
            <a:r>
              <a:rPr lang="en-GB" sz="2800" b="1" dirty="0" smtClean="0">
                <a:latin typeface="Bradley Hand ITC" pitchFamily="66" charset="0"/>
                <a:cs typeface="Arial" charset="0"/>
              </a:rPr>
              <a:t>Have your say!</a:t>
            </a:r>
            <a:endParaRPr kumimoji="0" lang="en-GB" sz="2800" b="1" i="1" u="none" strike="noStrike" kern="1200" cap="none" spc="0" normalizeH="0" baseline="0" noProof="0" dirty="0" smtClean="0">
              <a:ln>
                <a:noFill/>
              </a:ln>
              <a:solidFill>
                <a:schemeClr val="tx1"/>
              </a:solidFill>
              <a:effectLst/>
              <a:uLnTx/>
              <a:uFillTx/>
              <a:latin typeface="Bradley Hand ITC" pitchFamily="66" charset="0"/>
              <a:ea typeface="+mj-ea"/>
              <a:cs typeface="Arial" charset="0"/>
            </a:endParaRPr>
          </a:p>
        </p:txBody>
      </p:sp>
      <p:sp>
        <p:nvSpPr>
          <p:cNvPr id="8" name="Content Placeholder 2"/>
          <p:cNvSpPr>
            <a:spLocks noGrp="1"/>
          </p:cNvSpPr>
          <p:nvPr>
            <p:ph idx="1"/>
          </p:nvPr>
        </p:nvSpPr>
        <p:spPr>
          <a:xfrm>
            <a:off x="1421936" y="980728"/>
            <a:ext cx="2070332" cy="5051070"/>
          </a:xfrm>
        </p:spPr>
        <p:txBody>
          <a:bodyPr rtlCol="0">
            <a:noAutofit/>
          </a:bodyPr>
          <a:lstStyle/>
          <a:p>
            <a:pPr marL="0" indent="0">
              <a:lnSpc>
                <a:spcPts val="3700"/>
              </a:lnSpc>
              <a:spcBef>
                <a:spcPts val="0"/>
              </a:spcBef>
              <a:buSzPct val="150000"/>
              <a:buNone/>
              <a:defRPr/>
            </a:pPr>
            <a:endParaRPr lang="en-GB" sz="2400" dirty="0" smtClean="0">
              <a:latin typeface="Arial" charset="0"/>
              <a:cs typeface="Arial" charset="0"/>
            </a:endParaRPr>
          </a:p>
          <a:p>
            <a:pPr marL="0" indent="0">
              <a:lnSpc>
                <a:spcPts val="3700"/>
              </a:lnSpc>
              <a:spcBef>
                <a:spcPts val="0"/>
              </a:spcBef>
              <a:buSzPct val="150000"/>
              <a:buNone/>
              <a:defRPr/>
            </a:pPr>
            <a:r>
              <a:rPr lang="en-GB" sz="2400" dirty="0" smtClean="0">
                <a:latin typeface="Arial" charset="0"/>
                <a:cs typeface="Arial" charset="0"/>
              </a:rPr>
              <a:t>As </a:t>
            </a:r>
            <a:r>
              <a:rPr lang="en-GB" sz="2400" dirty="0">
                <a:latin typeface="Arial" charset="0"/>
                <a:cs typeface="Arial" charset="0"/>
              </a:rPr>
              <a:t>a result </a:t>
            </a:r>
            <a:endParaRPr lang="en-GB" sz="2400" dirty="0" smtClean="0">
              <a:latin typeface="Arial" charset="0"/>
              <a:cs typeface="Arial" charset="0"/>
            </a:endParaRPr>
          </a:p>
          <a:p>
            <a:pPr marL="0" indent="0">
              <a:lnSpc>
                <a:spcPts val="3700"/>
              </a:lnSpc>
              <a:spcBef>
                <a:spcPts val="0"/>
              </a:spcBef>
              <a:buSzPct val="150000"/>
              <a:buNone/>
              <a:defRPr/>
            </a:pPr>
            <a:r>
              <a:rPr lang="en-GB" sz="2400" dirty="0" smtClean="0">
                <a:latin typeface="Arial" charset="0"/>
                <a:cs typeface="Arial" charset="0"/>
              </a:rPr>
              <a:t>of </a:t>
            </a:r>
            <a:r>
              <a:rPr lang="en-GB" sz="2400" dirty="0">
                <a:latin typeface="Arial" charset="0"/>
                <a:cs typeface="Arial" charset="0"/>
              </a:rPr>
              <a:t>what students have said, </a:t>
            </a:r>
            <a:r>
              <a:rPr lang="en-GB" sz="2400" dirty="0" smtClean="0">
                <a:latin typeface="Arial" charset="0"/>
                <a:cs typeface="Arial" charset="0"/>
              </a:rPr>
              <a:t>The University of Nottingham has made </a:t>
            </a:r>
            <a:r>
              <a:rPr lang="en-GB" sz="2400" dirty="0">
                <a:latin typeface="Arial" charset="0"/>
                <a:cs typeface="Arial" charset="0"/>
              </a:rPr>
              <a:t>changes</a:t>
            </a:r>
            <a:r>
              <a:rPr lang="en-GB" sz="2400" dirty="0" smtClean="0">
                <a:latin typeface="Arial" charset="0"/>
                <a:cs typeface="Arial" charset="0"/>
              </a:rPr>
              <a:t>:</a:t>
            </a:r>
            <a:endParaRPr lang="en-GB" sz="2400" dirty="0" smtClean="0">
              <a:latin typeface="Arial" pitchFamily="34" charset="0"/>
              <a:cs typeface="Arial" pitchFamily="34" charset="0"/>
            </a:endParaRPr>
          </a:p>
          <a:p>
            <a:pPr marL="0" indent="0">
              <a:lnSpc>
                <a:spcPts val="3700"/>
              </a:lnSpc>
              <a:spcBef>
                <a:spcPts val="0"/>
              </a:spcBef>
              <a:buSzPct val="150000"/>
              <a:buNone/>
              <a:defRPr/>
            </a:pPr>
            <a:endParaRPr lang="en-GB" sz="2000" dirty="0" smtClean="0">
              <a:latin typeface="Arial" pitchFamily="34" charset="0"/>
              <a:cs typeface="Arial" pitchFamily="34" charset="0"/>
            </a:endParaRPr>
          </a:p>
          <a:p>
            <a:pPr marL="447675" indent="-447675">
              <a:lnSpc>
                <a:spcPts val="3700"/>
              </a:lnSpc>
              <a:spcBef>
                <a:spcPts val="0"/>
              </a:spcBef>
              <a:buSzPct val="150000"/>
              <a:buBlip>
                <a:blip r:embed="rId3"/>
              </a:buBlip>
              <a:defRPr/>
            </a:pPr>
            <a:endParaRPr lang="en-GB" sz="2000" dirty="0"/>
          </a:p>
        </p:txBody>
      </p:sp>
      <p:sp>
        <p:nvSpPr>
          <p:cNvPr id="13" name="TextBox 12"/>
          <p:cNvSpPr txBox="1"/>
          <p:nvPr/>
        </p:nvSpPr>
        <p:spPr>
          <a:xfrm rot="20780952">
            <a:off x="4007037" y="1911371"/>
            <a:ext cx="3816424" cy="2882840"/>
          </a:xfrm>
          <a:prstGeom prst="rect">
            <a:avLst/>
          </a:prstGeom>
          <a:noFill/>
        </p:spPr>
        <p:txBody>
          <a:bodyPr wrap="square" rtlCol="0">
            <a:spAutoFit/>
          </a:bodyPr>
          <a:lstStyle/>
          <a:p>
            <a:r>
              <a:rPr lang="en-GB" sz="1400" b="1" dirty="0" smtClean="0">
                <a:latin typeface="Arial" charset="0"/>
                <a:cs typeface="Arial" charset="0"/>
              </a:rPr>
              <a:t>Examples </a:t>
            </a:r>
            <a:r>
              <a:rPr lang="en-GB" sz="1400" b="1" dirty="0" smtClean="0">
                <a:latin typeface="Arial" charset="0"/>
                <a:cs typeface="Arial" charset="0"/>
              </a:rPr>
              <a:t>include:</a:t>
            </a:r>
          </a:p>
          <a:p>
            <a:pPr>
              <a:buFont typeface="Arial" pitchFamily="34" charset="0"/>
              <a:buChar char="•"/>
            </a:pPr>
            <a:r>
              <a:rPr lang="en-GB" sz="1400" dirty="0" smtClean="0"/>
              <a:t> a </a:t>
            </a:r>
            <a:r>
              <a:rPr lang="en-GB" sz="1400" dirty="0" smtClean="0"/>
              <a:t>guarantee that you receive prompt feedback on all examinations and coursework </a:t>
            </a:r>
            <a:endParaRPr lang="en-GB" sz="1400" dirty="0" smtClean="0"/>
          </a:p>
          <a:p>
            <a:pPr>
              <a:buFont typeface="Arial" pitchFamily="34" charset="0"/>
              <a:buChar char="•"/>
            </a:pPr>
            <a:r>
              <a:rPr lang="en-GB" sz="1400" dirty="0" smtClean="0"/>
              <a:t> </a:t>
            </a:r>
            <a:r>
              <a:rPr lang="en-GB" sz="1400" dirty="0" smtClean="0"/>
              <a:t>the </a:t>
            </a:r>
            <a:r>
              <a:rPr lang="en-GB" sz="1400" dirty="0" smtClean="0"/>
              <a:t>creation of the Nottingham Advantage Award, allowing you to further improve your employability </a:t>
            </a:r>
            <a:endParaRPr lang="en-GB" sz="1400" dirty="0" smtClean="0"/>
          </a:p>
          <a:p>
            <a:pPr>
              <a:buFont typeface="Arial" pitchFamily="34" charset="0"/>
              <a:buChar char="•"/>
            </a:pPr>
            <a:r>
              <a:rPr lang="en-GB" sz="1400" dirty="0" smtClean="0"/>
              <a:t> </a:t>
            </a:r>
            <a:r>
              <a:rPr lang="en-GB" sz="1400" dirty="0" smtClean="0"/>
              <a:t>a </a:t>
            </a:r>
            <a:r>
              <a:rPr lang="en-GB" sz="1400" dirty="0" smtClean="0"/>
              <a:t>full refurbishment of the Hallward Library and improved computer access across the </a:t>
            </a:r>
            <a:r>
              <a:rPr lang="en-GB" sz="1400" dirty="0" smtClean="0"/>
              <a:t>University</a:t>
            </a:r>
          </a:p>
          <a:p>
            <a:pPr>
              <a:buFont typeface="Arial" pitchFamily="34" charset="0"/>
              <a:buChar char="•"/>
            </a:pPr>
            <a:r>
              <a:rPr lang="en-GB" sz="1400" dirty="0" smtClean="0"/>
              <a:t> </a:t>
            </a:r>
            <a:r>
              <a:rPr lang="en-GB" sz="1400" dirty="0" smtClean="0"/>
              <a:t>the </a:t>
            </a:r>
            <a:r>
              <a:rPr lang="en-GB" sz="1400" dirty="0" smtClean="0"/>
              <a:t>introduction of Student Service Centres at Jubilee and Sutton Bonington </a:t>
            </a:r>
            <a:r>
              <a:rPr lang="en-GB" sz="1400" dirty="0" smtClean="0"/>
              <a:t>campuses</a:t>
            </a:r>
          </a:p>
          <a:p>
            <a:pPr>
              <a:buFont typeface="Arial" pitchFamily="34" charset="0"/>
              <a:buChar char="•"/>
            </a:pPr>
            <a:r>
              <a:rPr lang="en-GB" sz="1400" dirty="0" smtClean="0"/>
              <a:t> </a:t>
            </a:r>
            <a:r>
              <a:rPr lang="en-GB" sz="1400" dirty="0" smtClean="0"/>
              <a:t>improved</a:t>
            </a:r>
            <a:r>
              <a:rPr lang="en-GB" sz="1400" dirty="0" smtClean="0"/>
              <a:t> sports facilities on all three campuses and a £90m redevelopment of University Park </a:t>
            </a:r>
          </a:p>
          <a:p>
            <a:pPr>
              <a:lnSpc>
                <a:spcPts val="1600"/>
              </a:lnSpc>
            </a:pPr>
            <a:endParaRPr lang="en-GB" sz="14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59632" y="332656"/>
            <a:ext cx="7603352" cy="890412"/>
          </a:xfrm>
          <a:prstGeom prst="rect">
            <a:avLst/>
          </a:prstGeom>
        </p:spPr>
        <p:txBody>
          <a:bodyPr vert="horz" lIns="91440" tIns="45720" rIns="91440" bIns="45720" rtlCol="0" anchor="ctr">
            <a:noAutofit/>
          </a:bodyPr>
          <a:lstStyle/>
          <a:p>
            <a:pPr lvl="0">
              <a:lnSpc>
                <a:spcPts val="3600"/>
              </a:lnSpc>
              <a:spcBef>
                <a:spcPct val="0"/>
              </a:spcBef>
            </a:pPr>
            <a:r>
              <a:rPr lang="en-GB" sz="2800" b="1" dirty="0" smtClean="0">
                <a:latin typeface="Bradley Hand ITC" pitchFamily="66" charset="0"/>
                <a:cs typeface="Arial" charset="0"/>
              </a:rPr>
              <a:t>To take part…</a:t>
            </a:r>
            <a:endParaRPr kumimoji="0" lang="en-GB" sz="2800" b="1" i="0" u="none" strike="noStrike" kern="1200" cap="none" spc="0" normalizeH="0" baseline="0" noProof="0" dirty="0" smtClean="0">
              <a:ln>
                <a:noFill/>
              </a:ln>
              <a:effectLst/>
              <a:uLnTx/>
              <a:uFillTx/>
              <a:latin typeface="Bradley Hand ITC" pitchFamily="66" charset="0"/>
              <a:ea typeface="+mj-ea"/>
              <a:cs typeface="Arial" charset="0"/>
            </a:endParaRPr>
          </a:p>
        </p:txBody>
      </p:sp>
      <p:sp>
        <p:nvSpPr>
          <p:cNvPr id="8" name="Content Placeholder 2"/>
          <p:cNvSpPr>
            <a:spLocks noGrp="1"/>
          </p:cNvSpPr>
          <p:nvPr>
            <p:ph idx="1"/>
          </p:nvPr>
        </p:nvSpPr>
        <p:spPr>
          <a:xfrm>
            <a:off x="1393472" y="1484784"/>
            <a:ext cx="7335672" cy="3888432"/>
          </a:xfrm>
        </p:spPr>
        <p:txBody>
          <a:bodyPr rtlCol="0">
            <a:noAutofit/>
          </a:bodyPr>
          <a:lstStyle/>
          <a:p>
            <a:pPr marL="447675" indent="-447675">
              <a:spcBef>
                <a:spcPts val="600"/>
              </a:spcBef>
              <a:spcAft>
                <a:spcPts val="600"/>
              </a:spcAft>
              <a:buSzPct val="150000"/>
              <a:buBlip>
                <a:blip r:embed="rId2"/>
              </a:buBlip>
              <a:defRPr/>
            </a:pPr>
            <a:r>
              <a:rPr lang="en-GB" sz="2400" dirty="0" smtClean="0">
                <a:latin typeface="Arial" charset="0"/>
                <a:cs typeface="Arial" charset="0"/>
              </a:rPr>
              <a:t>Ipsos MORI will send you an email inviting you to take part in the survey during [survey start week]</a:t>
            </a:r>
          </a:p>
          <a:p>
            <a:pPr marL="447675" indent="-447675">
              <a:spcBef>
                <a:spcPts val="600"/>
              </a:spcBef>
              <a:spcAft>
                <a:spcPts val="600"/>
              </a:spcAft>
              <a:buSzPct val="150000"/>
              <a:buBlip>
                <a:blip r:embed="rId2"/>
              </a:buBlip>
              <a:defRPr/>
            </a:pPr>
            <a:r>
              <a:rPr lang="en-GB" sz="2400" dirty="0" smtClean="0">
                <a:latin typeface="Arial" charset="0"/>
                <a:cs typeface="Arial" charset="0"/>
              </a:rPr>
              <a:t>You can also complete the survey at </a:t>
            </a:r>
            <a:r>
              <a:rPr lang="en-GB" sz="2400" b="1" dirty="0">
                <a:solidFill>
                  <a:srgbClr val="CE1443"/>
                </a:solidFill>
                <a:latin typeface="Arial" charset="0"/>
                <a:cs typeface="Arial" charset="0"/>
                <a:hlinkClick r:id="rId3"/>
              </a:rPr>
              <a:t>www.thestudentsurvey.com</a:t>
            </a:r>
            <a:endParaRPr lang="en-GB" sz="2400" dirty="0" smtClean="0">
              <a:latin typeface="Arial" charset="0"/>
              <a:cs typeface="Arial" charset="0"/>
            </a:endParaRPr>
          </a:p>
          <a:p>
            <a:pPr marL="447675" indent="-447675">
              <a:spcBef>
                <a:spcPts val="600"/>
              </a:spcBef>
              <a:spcAft>
                <a:spcPts val="600"/>
              </a:spcAft>
              <a:buSzPct val="150000"/>
              <a:buBlip>
                <a:blip r:embed="rId2"/>
              </a:buBlip>
              <a:defRPr/>
            </a:pPr>
            <a:r>
              <a:rPr lang="en-GB" sz="2400" dirty="0" smtClean="0">
                <a:latin typeface="Arial" charset="0"/>
                <a:cs typeface="Arial" charset="0"/>
              </a:rPr>
              <a:t>Your responses to the survey are anonymised </a:t>
            </a:r>
          </a:p>
          <a:p>
            <a:pPr marL="447675" indent="-447675">
              <a:spcBef>
                <a:spcPts val="600"/>
              </a:spcBef>
              <a:spcAft>
                <a:spcPts val="600"/>
              </a:spcAft>
              <a:buSzPct val="150000"/>
              <a:buBlip>
                <a:blip r:embed="rId2"/>
              </a:buBlip>
              <a:defRPr/>
            </a:pPr>
            <a:r>
              <a:rPr lang="en-GB" sz="2400" dirty="0" smtClean="0">
                <a:latin typeface="Arial" charset="0"/>
                <a:cs typeface="Arial" charset="0"/>
              </a:rPr>
              <a:t>Contact details used only for the </a:t>
            </a:r>
            <a:r>
              <a:rPr lang="en-GB" sz="2400" dirty="0" smtClean="0">
                <a:latin typeface="Arial" charset="0"/>
                <a:cs typeface="Arial" charset="0"/>
              </a:rPr>
              <a:t>NSS</a:t>
            </a:r>
            <a:endParaRPr lang="en-GB" sz="2400" dirty="0" smtClean="0">
              <a:latin typeface="Arial" charset="0"/>
              <a:cs typeface="Arial" charset="0"/>
            </a:endParaRPr>
          </a:p>
        </p:txBody>
      </p:sp>
      <p:pic>
        <p:nvPicPr>
          <p:cNvPr id="4" name="Picture 17" descr="E:\WORK\2011\Projects\November-2011\NSS-2012\images\star2.jpg"/>
          <p:cNvPicPr>
            <a:picLocks noChangeAspect="1" noChangeArrowheads="1"/>
          </p:cNvPicPr>
          <p:nvPr/>
        </p:nvPicPr>
        <p:blipFill>
          <a:blip r:embed="rId4" cstate="email">
            <a:clrChange>
              <a:clrFrom>
                <a:srgbClr val="FFFFFE"/>
              </a:clrFrom>
              <a:clrTo>
                <a:srgbClr val="FFFFFE">
                  <a:alpha val="0"/>
                </a:srgbClr>
              </a:clrTo>
            </a:clrChange>
            <a:duotone>
              <a:schemeClr val="accent3">
                <a:shade val="45000"/>
                <a:satMod val="135000"/>
              </a:schemeClr>
              <a:prstClr val="white"/>
            </a:duotone>
          </a:blip>
          <a:srcRect/>
          <a:stretch>
            <a:fillRect/>
          </a:stretch>
        </p:blipFill>
        <p:spPr bwMode="auto">
          <a:xfrm>
            <a:off x="7236296" y="5229200"/>
            <a:ext cx="904902" cy="7555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descr="QR Code 1.JPG"/>
          <p:cNvPicPr>
            <a:picLocks noChangeAspect="1"/>
          </p:cNvPicPr>
          <p:nvPr/>
        </p:nvPicPr>
        <p:blipFill>
          <a:blip r:embed="rId2" cstate="email"/>
          <a:srcRect/>
          <a:stretch>
            <a:fillRect/>
          </a:stretch>
        </p:blipFill>
        <p:spPr bwMode="auto">
          <a:xfrm>
            <a:off x="5940152" y="4365104"/>
            <a:ext cx="1800200" cy="1798562"/>
          </a:xfrm>
          <a:prstGeom prst="rect">
            <a:avLst/>
          </a:prstGeom>
          <a:noFill/>
          <a:ln w="9525">
            <a:noFill/>
            <a:miter lim="800000"/>
            <a:headEnd/>
            <a:tailEnd/>
          </a:ln>
        </p:spPr>
      </p:pic>
      <p:sp>
        <p:nvSpPr>
          <p:cNvPr id="8" name="Title 1"/>
          <p:cNvSpPr txBox="1">
            <a:spLocks/>
          </p:cNvSpPr>
          <p:nvPr/>
        </p:nvSpPr>
        <p:spPr>
          <a:xfrm>
            <a:off x="1259632" y="332656"/>
            <a:ext cx="7603352" cy="890412"/>
          </a:xfrm>
          <a:prstGeom prst="rect">
            <a:avLst/>
          </a:prstGeom>
        </p:spPr>
        <p:txBody>
          <a:bodyPr vert="horz" lIns="91440" tIns="45720" rIns="91440" bIns="45720" rtlCol="0" anchor="ctr">
            <a:noAutofit/>
          </a:bodyPr>
          <a:lstStyle/>
          <a:p>
            <a:pPr lvl="0">
              <a:lnSpc>
                <a:spcPts val="3600"/>
              </a:lnSpc>
              <a:spcBef>
                <a:spcPct val="0"/>
              </a:spcBef>
            </a:pPr>
            <a:r>
              <a:rPr lang="en-GB" sz="2800" b="1" dirty="0" smtClean="0">
                <a:latin typeface="Bradley Hand ITC" pitchFamily="66" charset="0"/>
                <a:cs typeface="Arial" pitchFamily="34" charset="0"/>
              </a:rPr>
              <a:t>Online and via your smartphone</a:t>
            </a:r>
            <a:endParaRPr kumimoji="0" lang="en-GB" sz="2800" b="1" i="0" u="none" strike="noStrike" kern="1200" cap="none" spc="0" normalizeH="0" baseline="0" noProof="0" dirty="0" smtClean="0">
              <a:ln>
                <a:noFill/>
              </a:ln>
              <a:effectLst/>
              <a:uLnTx/>
              <a:uFillTx/>
              <a:latin typeface="Bradley Hand ITC" pitchFamily="66" charset="0"/>
              <a:ea typeface="+mj-ea"/>
              <a:cs typeface="Arial" pitchFamily="34" charset="0"/>
            </a:endParaRPr>
          </a:p>
        </p:txBody>
      </p:sp>
      <p:sp>
        <p:nvSpPr>
          <p:cNvPr id="10" name="Content Placeholder 2"/>
          <p:cNvSpPr txBox="1">
            <a:spLocks/>
          </p:cNvSpPr>
          <p:nvPr/>
        </p:nvSpPr>
        <p:spPr bwMode="auto">
          <a:xfrm>
            <a:off x="1301284" y="1412776"/>
            <a:ext cx="7011615" cy="4525962"/>
          </a:xfrm>
          <a:prstGeom prst="rect">
            <a:avLst/>
          </a:prstGeom>
          <a:noFill/>
          <a:ln w="9525">
            <a:noFill/>
            <a:miter lim="800000"/>
            <a:headEnd/>
            <a:tailEnd/>
          </a:ln>
        </p:spPr>
        <p:txBody>
          <a:bodyPr>
            <a:noAutofit/>
          </a:bodyPr>
          <a:lstStyle/>
          <a:p>
            <a:pPr marL="447675" indent="-447675" fontAlgn="auto">
              <a:lnSpc>
                <a:spcPts val="3700"/>
              </a:lnSpc>
              <a:buSzPct val="150000"/>
              <a:buBlip>
                <a:blip r:embed="rId3"/>
              </a:buBlip>
              <a:defRPr/>
            </a:pPr>
            <a:r>
              <a:rPr lang="en-GB" sz="2400" dirty="0" smtClean="0">
                <a:latin typeface="Arial" charset="0"/>
                <a:cs typeface="Arial" charset="0"/>
              </a:rPr>
              <a:t>You </a:t>
            </a:r>
            <a:r>
              <a:rPr lang="en-GB" sz="2400" dirty="0">
                <a:latin typeface="Arial" charset="0"/>
                <a:cs typeface="Arial" charset="0"/>
              </a:rPr>
              <a:t>can now complete the NSS online or via your </a:t>
            </a:r>
            <a:r>
              <a:rPr lang="en-GB" sz="2400" dirty="0" smtClean="0">
                <a:latin typeface="Arial" charset="0"/>
                <a:cs typeface="Arial" charset="0"/>
              </a:rPr>
              <a:t>smartphone:</a:t>
            </a:r>
          </a:p>
          <a:p>
            <a:pPr marL="712788" lvl="1" indent="-265113">
              <a:lnSpc>
                <a:spcPts val="3700"/>
              </a:lnSpc>
              <a:buSzPct val="150000"/>
              <a:buFont typeface="Wingdings" pitchFamily="2" charset="2"/>
              <a:buChar char="§"/>
              <a:defRPr/>
            </a:pPr>
            <a:r>
              <a:rPr lang="en-GB" sz="2000" dirty="0" smtClean="0">
                <a:latin typeface="Arial" charset="0"/>
                <a:cs typeface="Arial" charset="0"/>
              </a:rPr>
              <a:t>Go </a:t>
            </a:r>
            <a:r>
              <a:rPr lang="en-GB" sz="2000" dirty="0">
                <a:latin typeface="Arial" charset="0"/>
                <a:cs typeface="Arial" charset="0"/>
              </a:rPr>
              <a:t>to </a:t>
            </a:r>
            <a:r>
              <a:rPr lang="en-GB" sz="2000" b="1" dirty="0" smtClean="0">
                <a:solidFill>
                  <a:srgbClr val="CE1443"/>
                </a:solidFill>
                <a:latin typeface="Arial" charset="0"/>
                <a:cs typeface="Arial" charset="0"/>
                <a:hlinkClick r:id="rId4"/>
              </a:rPr>
              <a:t>www.thestudentsurvey.com</a:t>
            </a:r>
            <a:endParaRPr lang="en-GB" sz="2000" b="1" dirty="0" smtClean="0">
              <a:solidFill>
                <a:srgbClr val="CE1443"/>
              </a:solidFill>
              <a:latin typeface="Arial" charset="0"/>
              <a:cs typeface="Arial" charset="0"/>
            </a:endParaRPr>
          </a:p>
          <a:p>
            <a:pPr marL="712788" lvl="1" indent="-265113">
              <a:lnSpc>
                <a:spcPts val="3700"/>
              </a:lnSpc>
              <a:buSzPct val="150000"/>
              <a:buFont typeface="Wingdings" pitchFamily="2" charset="2"/>
              <a:buChar char="§"/>
              <a:defRPr/>
            </a:pPr>
            <a:r>
              <a:rPr lang="en-GB" sz="2000" dirty="0" smtClean="0">
                <a:latin typeface="Arial" charset="0"/>
                <a:cs typeface="Arial" charset="0"/>
              </a:rPr>
              <a:t>Follow </a:t>
            </a:r>
            <a:r>
              <a:rPr lang="en-GB" sz="2000" dirty="0">
                <a:latin typeface="Arial" charset="0"/>
                <a:cs typeface="Arial" charset="0"/>
              </a:rPr>
              <a:t>the link in your email </a:t>
            </a:r>
            <a:r>
              <a:rPr lang="en-GB" sz="2000" dirty="0" smtClean="0">
                <a:latin typeface="Arial" charset="0"/>
                <a:cs typeface="Arial" charset="0"/>
              </a:rPr>
              <a:t>invitation</a:t>
            </a:r>
          </a:p>
          <a:p>
            <a:pPr marL="712788" lvl="1" indent="-265113">
              <a:lnSpc>
                <a:spcPts val="3700"/>
              </a:lnSpc>
              <a:buSzPct val="150000"/>
              <a:buFont typeface="Wingdings" pitchFamily="2" charset="2"/>
              <a:buChar char="§"/>
              <a:defRPr/>
            </a:pPr>
            <a:r>
              <a:rPr lang="en-GB" sz="2000" dirty="0" smtClean="0">
                <a:latin typeface="Arial" charset="0"/>
                <a:cs typeface="Arial" charset="0"/>
              </a:rPr>
              <a:t>Scan </a:t>
            </a:r>
            <a:r>
              <a:rPr lang="en-GB" sz="2000" dirty="0">
                <a:latin typeface="Arial" charset="0"/>
                <a:cs typeface="Arial" charset="0"/>
              </a:rPr>
              <a:t>the NSS Quick response code with your smartphone (you may need to download a free QR reader app</a:t>
            </a:r>
            <a:r>
              <a:rPr lang="en-GB" sz="2000" dirty="0" smtClean="0">
                <a:latin typeface="Arial" charset="0"/>
                <a:cs typeface="Arial" charset="0"/>
              </a:rPr>
              <a:t>).</a:t>
            </a:r>
            <a:endParaRPr lang="en-GB" sz="2000" dirty="0" smtClean="0">
              <a:latin typeface="Arial" pitchFamily="34" charset="0"/>
              <a:cs typeface="Arial" pitchFamily="34" charset="0"/>
            </a:endParaRPr>
          </a:p>
        </p:txBody>
      </p:sp>
      <p:cxnSp>
        <p:nvCxnSpPr>
          <p:cNvPr id="3" name="Curved Connector 2"/>
          <p:cNvCxnSpPr/>
          <p:nvPr/>
        </p:nvCxnSpPr>
        <p:spPr>
          <a:xfrm>
            <a:off x="4427984" y="4509120"/>
            <a:ext cx="1368152" cy="755265"/>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40648" y="306340"/>
            <a:ext cx="7603352" cy="890412"/>
          </a:xfrm>
          <a:prstGeom prst="rect">
            <a:avLst/>
          </a:prstGeom>
        </p:spPr>
        <p:txBody>
          <a:bodyPr vert="horz" lIns="91440" tIns="45720" rIns="91440" bIns="45720" rtlCol="0" anchor="ctr">
            <a:noAutofit/>
          </a:bodyPr>
          <a:lstStyle/>
          <a:p>
            <a:pPr lvl="0">
              <a:lnSpc>
                <a:spcPts val="3600"/>
              </a:lnSpc>
              <a:spcBef>
                <a:spcPct val="0"/>
              </a:spcBef>
            </a:pPr>
            <a:r>
              <a:rPr lang="en-GB" sz="2800" b="1" dirty="0" smtClean="0">
                <a:latin typeface="Bradley Hand ITC" pitchFamily="66" charset="0"/>
                <a:cs typeface="Arial" pitchFamily="34" charset="0"/>
              </a:rPr>
              <a:t>Will my responses remain private?</a:t>
            </a:r>
            <a:endParaRPr kumimoji="0" lang="en-GB" sz="2800" b="1" i="1" u="none" strike="noStrike" kern="1200" cap="none" spc="0" normalizeH="0" baseline="0" noProof="0" dirty="0" smtClean="0">
              <a:ln>
                <a:noFill/>
              </a:ln>
              <a:effectLst/>
              <a:uLnTx/>
              <a:uFillTx/>
              <a:latin typeface="Bradley Hand ITC" pitchFamily="66" charset="0"/>
              <a:ea typeface="+mj-ea"/>
              <a:cs typeface="Arial" pitchFamily="34" charset="0"/>
            </a:endParaRPr>
          </a:p>
        </p:txBody>
      </p:sp>
      <p:sp>
        <p:nvSpPr>
          <p:cNvPr id="9" name="Content Placeholder 2"/>
          <p:cNvSpPr txBox="1">
            <a:spLocks/>
          </p:cNvSpPr>
          <p:nvPr/>
        </p:nvSpPr>
        <p:spPr bwMode="auto">
          <a:xfrm>
            <a:off x="1403648" y="1412776"/>
            <a:ext cx="7227639" cy="4525962"/>
          </a:xfrm>
          <a:prstGeom prst="rect">
            <a:avLst/>
          </a:prstGeom>
          <a:noFill/>
          <a:ln w="9525">
            <a:noFill/>
            <a:miter lim="800000"/>
            <a:headEnd/>
            <a:tailEnd/>
          </a:ln>
        </p:spPr>
        <p:txBody>
          <a:bodyPr>
            <a:noAutofit/>
          </a:bodyPr>
          <a:lstStyle/>
          <a:p>
            <a:pPr marL="447675" indent="-447675" fontAlgn="auto">
              <a:lnSpc>
                <a:spcPts val="3700"/>
              </a:lnSpc>
              <a:spcAft>
                <a:spcPts val="0"/>
              </a:spcAft>
              <a:buSzPct val="150000"/>
              <a:buBlip>
                <a:blip r:embed="rId2"/>
              </a:buBlip>
              <a:defRPr/>
            </a:pPr>
            <a:r>
              <a:rPr lang="en-GB" sz="2400" dirty="0" smtClean="0">
                <a:latin typeface="Arial" charset="0"/>
                <a:cs typeface="Arial" charset="0"/>
              </a:rPr>
              <a:t>The survey is undertaken independently by Ipsos MORI</a:t>
            </a:r>
          </a:p>
          <a:p>
            <a:pPr marL="447675" indent="-447675" fontAlgn="auto">
              <a:lnSpc>
                <a:spcPts val="3700"/>
              </a:lnSpc>
              <a:spcAft>
                <a:spcPts val="0"/>
              </a:spcAft>
              <a:buSzPct val="150000"/>
              <a:buBlip>
                <a:blip r:embed="rId2"/>
              </a:buBlip>
              <a:defRPr/>
            </a:pPr>
            <a:r>
              <a:rPr lang="en-GB" sz="2400" dirty="0" smtClean="0">
                <a:latin typeface="Arial" charset="0"/>
                <a:cs typeface="Arial" charset="0"/>
              </a:rPr>
              <a:t>The NSS respects student privacy</a:t>
            </a:r>
          </a:p>
          <a:p>
            <a:pPr marL="447675" indent="-447675" fontAlgn="auto">
              <a:lnSpc>
                <a:spcPts val="3700"/>
              </a:lnSpc>
              <a:spcAft>
                <a:spcPts val="0"/>
              </a:spcAft>
              <a:buSzPct val="150000"/>
              <a:buBlip>
                <a:blip r:embed="rId2"/>
              </a:buBlip>
              <a:defRPr/>
            </a:pPr>
            <a:r>
              <a:rPr lang="en-GB" sz="2400" dirty="0" smtClean="0">
                <a:latin typeface="Arial" charset="0"/>
                <a:cs typeface="Arial" charset="0"/>
              </a:rPr>
              <a:t>Responses are confidential </a:t>
            </a:r>
          </a:p>
          <a:p>
            <a:pPr marL="447675" indent="-447675" fontAlgn="auto">
              <a:lnSpc>
                <a:spcPts val="3700"/>
              </a:lnSpc>
              <a:spcAft>
                <a:spcPts val="0"/>
              </a:spcAft>
              <a:buSzPct val="150000"/>
              <a:buBlip>
                <a:blip r:embed="rId2"/>
              </a:buBlip>
              <a:defRPr/>
            </a:pPr>
            <a:r>
              <a:rPr lang="en-GB" sz="2400" dirty="0" smtClean="0">
                <a:latin typeface="Arial" charset="0"/>
                <a:cs typeface="Arial" charset="0"/>
              </a:rPr>
              <a:t>At no point will students be identified to their institution - your responses to the survey are anonymised </a:t>
            </a:r>
          </a:p>
          <a:p>
            <a:pPr marL="447675" indent="-447675" fontAlgn="auto">
              <a:lnSpc>
                <a:spcPts val="3700"/>
              </a:lnSpc>
              <a:spcAft>
                <a:spcPts val="0"/>
              </a:spcAft>
              <a:buSzPct val="150000"/>
              <a:buBlip>
                <a:blip r:embed="rId2"/>
              </a:buBlip>
              <a:defRPr/>
            </a:pPr>
            <a:r>
              <a:rPr lang="en-GB" sz="2400" dirty="0" smtClean="0">
                <a:latin typeface="Arial" charset="0"/>
                <a:cs typeface="Arial" charset="0"/>
              </a:rPr>
              <a:t>Contact details are used only for the NSS. </a:t>
            </a:r>
          </a:p>
          <a:p>
            <a:pPr marL="179388" indent="-179388" fontAlgn="auto">
              <a:lnSpc>
                <a:spcPts val="3700"/>
              </a:lnSpc>
              <a:spcAft>
                <a:spcPts val="0"/>
              </a:spcAft>
              <a:buSzPct val="150000"/>
              <a:buBlip>
                <a:blip r:embed="rId2"/>
              </a:buBlip>
              <a:defRPr/>
            </a:pPr>
            <a:endParaRPr lang="en-US" sz="16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344</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 What is the National Student Survey ?</vt:lpstr>
      <vt:lpstr>What will the NSS ask me?</vt:lpstr>
      <vt:lpstr>Slide 5</vt:lpstr>
      <vt:lpstr>Slide 6</vt:lpstr>
      <vt:lpstr>Slide 7</vt:lpstr>
      <vt:lpstr>Slide 8</vt:lpstr>
      <vt:lpstr>Slide 9</vt:lpstr>
      <vt:lpstr>To find out more....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GARRY</dc:creator>
  <cp:lastModifiedBy>Information Services</cp:lastModifiedBy>
  <cp:revision>71</cp:revision>
  <dcterms:created xsi:type="dcterms:W3CDTF">2011-11-18T11:05:06Z</dcterms:created>
  <dcterms:modified xsi:type="dcterms:W3CDTF">2011-12-21T16:24:50Z</dcterms:modified>
</cp:coreProperties>
</file>